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56"/>
  </p:handoutMasterIdLst>
  <p:sldIdLst>
    <p:sldId id="256" r:id="rId3"/>
    <p:sldId id="25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302" r:id="rId16"/>
    <p:sldId id="372" r:id="rId17"/>
    <p:sldId id="303" r:id="rId18"/>
    <p:sldId id="310" r:id="rId19"/>
    <p:sldId id="304" r:id="rId20"/>
    <p:sldId id="308" r:id="rId21"/>
    <p:sldId id="309" r:id="rId22"/>
    <p:sldId id="305" r:id="rId23"/>
    <p:sldId id="311" r:id="rId24"/>
    <p:sldId id="306" r:id="rId25"/>
    <p:sldId id="405" r:id="rId26"/>
    <p:sldId id="312" r:id="rId27"/>
    <p:sldId id="313" r:id="rId28"/>
    <p:sldId id="369" r:id="rId29"/>
    <p:sldId id="370" r:id="rId30"/>
    <p:sldId id="269" r:id="rId31"/>
    <p:sldId id="366" r:id="rId32"/>
    <p:sldId id="365" r:id="rId33"/>
    <p:sldId id="367" r:id="rId34"/>
    <p:sldId id="261" r:id="rId35"/>
    <p:sldId id="267" r:id="rId36"/>
    <p:sldId id="368" r:id="rId37"/>
    <p:sldId id="444" r:id="rId38"/>
    <p:sldId id="445" r:id="rId39"/>
    <p:sldId id="446" r:id="rId40"/>
    <p:sldId id="280" r:id="rId41"/>
    <p:sldId id="281" r:id="rId43"/>
    <p:sldId id="438" r:id="rId44"/>
    <p:sldId id="439" r:id="rId45"/>
    <p:sldId id="440" r:id="rId46"/>
    <p:sldId id="441" r:id="rId47"/>
    <p:sldId id="443" r:id="rId48"/>
    <p:sldId id="448" r:id="rId49"/>
    <p:sldId id="449" r:id="rId50"/>
    <p:sldId id="429" r:id="rId51"/>
    <p:sldId id="430" r:id="rId52"/>
    <p:sldId id="431" r:id="rId53"/>
    <p:sldId id="373" r:id="rId54"/>
    <p:sldId id="322" r:id="rId55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浙大初印象" id="{83123BE7-A8CB-44DF-ABED-6F789302BB12}">
          <p14:sldIdLst>
            <p14:sldId id="256"/>
            <p14:sldId id="257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浙大生活" id="{CCB3E85A-0CBA-48C6-9650-8B2C0CF8A0BD}">
          <p14:sldIdLst>
            <p14:sldId id="296"/>
            <p14:sldId id="302"/>
            <p14:sldId id="372"/>
            <p14:sldId id="303"/>
            <p14:sldId id="310"/>
            <p14:sldId id="304"/>
            <p14:sldId id="308"/>
            <p14:sldId id="309"/>
            <p14:sldId id="305"/>
            <p14:sldId id="311"/>
            <p14:sldId id="306"/>
            <p14:sldId id="405"/>
            <p14:sldId id="312"/>
            <p14:sldId id="313"/>
            <p14:sldId id="369"/>
            <p14:sldId id="370"/>
            <p14:sldId id="269"/>
            <p14:sldId id="366"/>
            <p14:sldId id="365"/>
            <p14:sldId id="367"/>
            <p14:sldId id="261"/>
            <p14:sldId id="267"/>
            <p14:sldId id="368"/>
            <p14:sldId id="444"/>
            <p14:sldId id="445"/>
            <p14:sldId id="446"/>
            <p14:sldId id="280"/>
            <p14:sldId id="281"/>
            <p14:sldId id="438"/>
            <p14:sldId id="439"/>
            <p14:sldId id="440"/>
            <p14:sldId id="441"/>
            <p14:sldId id="443"/>
            <p14:sldId id="448"/>
            <p14:sldId id="449"/>
            <p14:sldId id="429"/>
            <p14:sldId id="430"/>
            <p14:sldId id="431"/>
            <p14:sldId id="373"/>
          </p14:sldIdLst>
        </p14:section>
        <p14:section name="迎接新生活" id="{88A52A77-DF90-4A6E-BEAE-C4D54E1D7A08}">
          <p14:sldIdLst>
            <p14:sldId id="3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C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7" autoAdjust="0"/>
    <p:restoredTop sz="94974" autoAdjust="0"/>
  </p:normalViewPr>
  <p:slideViewPr>
    <p:cSldViewPr snapToGrid="0">
      <p:cViewPr varScale="1">
        <p:scale>
          <a:sx n="107" d="100"/>
          <a:sy n="107" d="100"/>
        </p:scale>
        <p:origin x="316" y="72"/>
      </p:cViewPr>
      <p:guideLst/>
    </p:cSldViewPr>
  </p:slideViewPr>
  <p:outlineViewPr>
    <p:cViewPr>
      <p:scale>
        <a:sx n="33" d="100"/>
        <a:sy n="33" d="100"/>
      </p:scale>
      <p:origin x="0" y="-2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04"/>
    </p:cViewPr>
  </p:sorterViewPr>
  <p:notesViewPr>
    <p:cSldViewPr snapToGrid="0">
      <p:cViewPr varScale="1">
        <p:scale>
          <a:sx n="69" d="100"/>
          <a:sy n="69" d="100"/>
        </p:scale>
        <p:origin x="308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gs" Target="tags/tag9.xml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D74BA-522E-472A-B8A6-8CC1FF6029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39126-7B4D-419C-A7BB-58221274E7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04T14:14:53"/>
    </inkml:context>
    <inkml:brush xml:id="br0">
      <inkml:brushProperty name="width" value="0.3" units="cm"/>
      <inkml:brushProperty name="height" value="0.6" units="cm"/>
      <inkml:brushProperty name="color" value="#000000"/>
      <inkml:brushProperty name="tip" value="rectangle"/>
      <inkml:brushProperty name="rasterOp" value="maskPen"/>
    </inkml:brush>
  </inkml:definitions>
  <inkml:trace contextRef="#ctx0" brushRef="#br0">0.000 83.000,'108.000'1.000,"119.000"-2.000,-187.000-3.000,0.000-2.000,-1.000-2.000,58.000-19.000,-24.000 6.000,-40.000 15.000,0.000 1.000,0.000 2.000,0.000 1.000,50.000 3.000,-40.000 0.000,-10.000 1.000,61.000 12.000,16.000 1.000,-25.000-14.000,-57.000-2.000,0.000 1.000,0.000 2.000,37.000 6.000,-31.000 0.000,0.000-2.000,0.000-2.000,1.000 0.000,-1.000-3.000,53.000-3.000,-56.000-2.000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60C3-5354-455E-9292-C75958131E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87766-510E-4066-A799-7E33A8654E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766-510E-4066-A799-7E33A8654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纸面作业线下交</a:t>
            </a:r>
            <a:r>
              <a:rPr lang="en-US" altLang="zh-CN" dirty="0"/>
              <a:t>/</a:t>
            </a:r>
            <a:r>
              <a:rPr lang="zh-CN" altLang="en-US" dirty="0"/>
              <a:t>线上交</a:t>
            </a:r>
            <a:endParaRPr lang="en-US" altLang="zh-CN" dirty="0"/>
          </a:p>
          <a:p>
            <a:r>
              <a:rPr lang="zh-CN" altLang="en-US" dirty="0"/>
              <a:t>线上练习</a:t>
            </a:r>
            <a:endParaRPr lang="en-US" altLang="zh-CN" dirty="0"/>
          </a:p>
          <a:p>
            <a:r>
              <a:rPr lang="zh-CN" altLang="en-US" dirty="0"/>
              <a:t>线上</a:t>
            </a:r>
            <a:r>
              <a:rPr lang="en-US" altLang="zh-CN" dirty="0" err="1"/>
              <a:t>mooc</a:t>
            </a:r>
            <a:endParaRPr lang="en-US" altLang="zh-CN" dirty="0"/>
          </a:p>
          <a:p>
            <a:r>
              <a:rPr lang="zh-CN" altLang="en-US" dirty="0"/>
              <a:t>线上讨论</a:t>
            </a:r>
            <a:endParaRPr lang="en-US" altLang="zh-CN" dirty="0"/>
          </a:p>
          <a:p>
            <a:r>
              <a:rPr lang="en-US" altLang="zh-CN" dirty="0"/>
              <a:t>Pre</a:t>
            </a:r>
            <a:endParaRPr lang="en-US" altLang="zh-CN" dirty="0"/>
          </a:p>
          <a:p>
            <a:r>
              <a:rPr lang="zh-CN" altLang="en-US" dirty="0"/>
              <a:t>小论文</a:t>
            </a:r>
            <a:endParaRPr lang="en-US" altLang="zh-CN" dirty="0"/>
          </a:p>
          <a:p>
            <a:r>
              <a:rPr lang="zh-CN" altLang="en-US" dirty="0"/>
              <a:t>项目大作业</a:t>
            </a:r>
            <a:endParaRPr lang="en-US" altLang="zh-CN" dirty="0"/>
          </a:p>
          <a:p>
            <a:r>
              <a:rPr lang="zh-CN" altLang="en-US" dirty="0"/>
              <a:t>调研报告</a:t>
            </a:r>
            <a:endParaRPr lang="en-US" altLang="zh-CN" dirty="0"/>
          </a:p>
          <a:p>
            <a:r>
              <a:rPr lang="zh-CN" altLang="en-US" dirty="0"/>
              <a:t>小测</a:t>
            </a:r>
            <a:endParaRPr lang="en-US" altLang="zh-CN" dirty="0"/>
          </a:p>
          <a:p>
            <a:r>
              <a:rPr lang="zh-CN" altLang="en-US" dirty="0"/>
              <a:t>期中</a:t>
            </a:r>
            <a:r>
              <a:rPr lang="en-US" altLang="zh-CN" dirty="0"/>
              <a:t>/</a:t>
            </a:r>
            <a:r>
              <a:rPr lang="zh-CN" altLang="en-US" dirty="0"/>
              <a:t>期末考试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7766-510E-4066-A799-7E33A8654E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F7D6-9F1C-437F-8ACD-209B4D0CFA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F2AD-DA9F-42EF-8B72-06284591ED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hyperlink" Target="https://mp.weixin.qq.com/s/-ew0koloSazRbG3T_LW38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hyperlink" Target="https://cn.bing.com/images/search?q=%E9%A5%BF%E4%BA%86%E5%90%97%E5%9B%BE%E6%A0%87&amp;FORM=IQFRBA&amp;id=29CBEA0EDD346462093F2C791DC9BE1AC8F2852A" TargetMode="External"/><Relationship Id="rId2" Type="http://schemas.openxmlformats.org/officeDocument/2006/relationships/image" Target="../media/image14.jpeg"/><Relationship Id="rId1" Type="http://schemas.openxmlformats.org/officeDocument/2006/relationships/hyperlink" Target="https://cn.bing.com/images/search?q=%E7%BE%8E%E5%9B%A2%E5%9B%BE%E6%A0%87&amp;FORM=IQFRBA&amp;id=E4546B102C9C5FC2D82948EAE97A43303E1FF292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hyperlink" Target="https://mp.weixin.qq.com/s/640FGqmwvi6egXlhijDyWQ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https://map.zju.edu.cn/index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image" Target="../media/image42.png"/><Relationship Id="rId4" Type="http://schemas.openxmlformats.org/officeDocument/2006/relationships/tags" Target="../tags/tag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10" Type="http://schemas.openxmlformats.org/officeDocument/2006/relationships/hyperlink" Target="https://mp.weixin.qq.com/s/xtRo7OAokEzWMwsevrITUQ" TargetMode="External"/><Relationship Id="rId1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png"/><Relationship Id="rId2" Type="http://schemas.openxmlformats.org/officeDocument/2006/relationships/customXml" Target="../ink/ink1.xml"/><Relationship Id="rId1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2372828" y="3523912"/>
            <a:ext cx="7446344" cy="536536"/>
            <a:chOff x="1996980" y="5116127"/>
            <a:chExt cx="6541476" cy="396511"/>
          </a:xfrm>
        </p:grpSpPr>
        <p:grpSp>
          <p:nvGrpSpPr>
            <p:cNvPr id="27" name="组合 26"/>
            <p:cNvGrpSpPr/>
            <p:nvPr/>
          </p:nvGrpSpPr>
          <p:grpSpPr>
            <a:xfrm>
              <a:off x="5267718" y="5125776"/>
              <a:ext cx="3270738" cy="386862"/>
              <a:chOff x="114300" y="5011615"/>
              <a:chExt cx="3270738" cy="38686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8" name="矩形 27"/>
              <p:cNvSpPr/>
              <p:nvPr/>
            </p:nvSpPr>
            <p:spPr>
              <a:xfrm>
                <a:off x="114300" y="5011615"/>
                <a:ext cx="3042138" cy="3868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998176" y="5011615"/>
                <a:ext cx="386862" cy="3868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10800000">
              <a:off x="1996980" y="5116127"/>
              <a:ext cx="3270738" cy="386862"/>
              <a:chOff x="114300" y="5011615"/>
              <a:chExt cx="3270738" cy="38686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1" name="矩形 30"/>
              <p:cNvSpPr/>
              <p:nvPr/>
            </p:nvSpPr>
            <p:spPr>
              <a:xfrm>
                <a:off x="114300" y="5011615"/>
                <a:ext cx="3042138" cy="3868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2998176" y="5011615"/>
                <a:ext cx="386862" cy="3868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紫金港速通计划</a:t>
            </a:r>
            <a:endParaRPr lang="zh-CN" altLang="en-US" sz="7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/>
              <a:t>基础医学</a:t>
            </a:r>
            <a:r>
              <a:rPr lang="en-US" altLang="zh-CN" b="1" dirty="0"/>
              <a:t>famil</a:t>
            </a:r>
            <a:r>
              <a:rPr lang="en-US" altLang="zh-CN" b="1" dirty="0"/>
              <a:t>y</a:t>
            </a:r>
            <a:endParaRPr lang="en-US" altLang="zh-CN" b="1" dirty="0"/>
          </a:p>
        </p:txBody>
      </p:sp>
      <p:sp>
        <p:nvSpPr>
          <p:cNvPr id="4" name="椭圆 3"/>
          <p:cNvSpPr/>
          <p:nvPr/>
        </p:nvSpPr>
        <p:spPr>
          <a:xfrm>
            <a:off x="-427198" y="-371647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0" y="-3410713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98195" y="90805"/>
            <a:ext cx="1139317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err="1">
                <a:latin typeface="幼圆" panose="02010509060101010101" pitchFamily="49" charset="-122"/>
                <a:ea typeface="幼圆" panose="02010509060101010101" pitchFamily="49" charset="-122"/>
              </a:rPr>
              <a:t>Bg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pre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en-US" altLang="zh-CN" sz="9600" dirty="0" err="1">
                <a:latin typeface="幼圆" panose="02010509060101010101" pitchFamily="49" charset="-122"/>
                <a:ea typeface="幼圆" panose="02010509060101010101" pitchFamily="49" charset="-122"/>
              </a:rPr>
              <a:t>ddl</a:t>
            </a:r>
            <a:endParaRPr lang="en-US" altLang="zh-CN" sz="9600" dirty="0" err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kyh zy 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各种人的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名字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刷夜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 dlj djj vjf 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方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pa</a:t>
            </a:r>
            <a:endParaRPr lang="en-US" altLang="zh-CN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0" y="-3529865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63525" y="1960245"/>
            <a:ext cx="11038205" cy="7544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堕落街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剑桥公社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几个龙湖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各种银泰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西湖周边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in77balaba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16320" y="1960245"/>
            <a:ext cx="5854065" cy="754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7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95" y="1631953"/>
            <a:ext cx="1150961" cy="11509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3401570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240" y="3438143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91160" y="2524760"/>
            <a:ext cx="1181608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彩票系统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专业课无所谓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大课总是不乏惊喜</a:t>
            </a:r>
            <a:endParaRPr lang="zh-CN" altLang="en-US" sz="60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一般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25-30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学分差不多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别折磨自己</a:t>
            </a:r>
            <a:endParaRPr lang="zh-CN" altLang="en-US" sz="60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可以去学点有意思的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（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统计学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实验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balabala）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个性修读</a:t>
            </a:r>
            <a:r>
              <a:rPr lang="en-US" altLang="zh-CN" sz="6000" dirty="0">
                <a:latin typeface="幼圆" panose="02010509060101010101" pitchFamily="49" charset="-122"/>
                <a:ea typeface="幼圆" panose="02010509060101010101" pitchFamily="49" charset="-122"/>
              </a:rPr>
              <a:t>？</a:t>
            </a:r>
            <a:endParaRPr lang="en-US" altLang="zh-CN" sz="60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注意看</a:t>
            </a:r>
            <a:r>
              <a:rPr lang="zh-CN" altLang="en-US" sz="6000" dirty="0">
                <a:latin typeface="幼圆" panose="02010509060101010101" pitchFamily="49" charset="-122"/>
                <a:ea typeface="幼圆" panose="02010509060101010101" pitchFamily="49" charset="-122"/>
              </a:rPr>
              <a:t>上课地点</a:t>
            </a:r>
            <a:endParaRPr lang="zh-CN" altLang="en-US" sz="60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5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2.08333E-6 0.637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457200" y="-395654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椭圆 24"/>
          <p:cNvSpPr/>
          <p:nvPr/>
        </p:nvSpPr>
        <p:spPr>
          <a:xfrm>
            <a:off x="5201529" y="92756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食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216769" y="3430944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361095" y="3429000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041963" y="902930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幼圆" panose="02010509060101010101" pitchFamily="49" charset="-122"/>
                <a:ea typeface="幼圆" panose="02010509060101010101" pitchFamily="49" charset="-122"/>
              </a:rPr>
              <a:t>衣</a:t>
            </a:r>
            <a:r>
              <a:rPr lang="en-US" altLang="zh-CN" sz="3200" b="1" dirty="0"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3200" b="1" dirty="0">
                <a:latin typeface="幼圆" panose="02010509060101010101" pitchFamily="49" charset="-122"/>
                <a:ea typeface="幼圆" panose="02010509060101010101" pitchFamily="49" charset="-122"/>
              </a:rPr>
              <a:t>医</a:t>
            </a:r>
            <a:endParaRPr lang="zh-CN" altLang="en-US" sz="32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57203" y="3418580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361095" y="92756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0" y="33549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食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3666" y="4833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dirty="0">
                <a:latin typeface="幼圆" panose="02010509060101010101" pitchFamily="49" charset="-122"/>
                <a:ea typeface="幼圆" panose="02010509060101010101" pitchFamily="49" charset="-122"/>
              </a:rPr>
              <a:t>衣 </a:t>
            </a:r>
            <a:r>
              <a:rPr lang="en-US" altLang="zh-CN" sz="2800" b="1" dirty="0"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2800" b="1" dirty="0">
                <a:latin typeface="幼圆" panose="02010509060101010101" pitchFamily="49" charset="-122"/>
                <a:ea typeface="幼圆" panose="02010509060101010101" pitchFamily="49" charset="-122"/>
              </a:rPr>
              <a:t>医</a:t>
            </a:r>
            <a:endParaRPr lang="zh-CN" altLang="en-US" sz="2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895093" y="2789530"/>
            <a:ext cx="1485000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panose="020B0503020204020204" pitchFamily="34" charset="-122"/>
                <a:cs typeface="+mn-cs"/>
              </a:rPr>
              <a:t>基础医疗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任意多边形 77"/>
          <p:cNvSpPr/>
          <p:nvPr/>
        </p:nvSpPr>
        <p:spPr bwMode="auto">
          <a:xfrm>
            <a:off x="8332751" y="2171386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1899" y="1549846"/>
            <a:ext cx="4634371" cy="4677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2852" y="351318"/>
            <a:ext cx="272382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二楼“职业形象体验中心”：</a:t>
            </a:r>
            <a:endParaRPr lang="en-US" altLang="zh-CN" dirty="0"/>
          </a:p>
          <a:p>
            <a:r>
              <a:rPr lang="zh-CN" altLang="en-US" b="1" dirty="0"/>
              <a:t>免费借用西装</a:t>
            </a:r>
            <a:endParaRPr lang="zh-CN" altLang="en-US" b="1" dirty="0"/>
          </a:p>
          <a:p>
            <a:endParaRPr lang="en-US" altLang="zh-CN" b="1" dirty="0"/>
          </a:p>
          <a:p>
            <a:r>
              <a:rPr lang="zh-CN" altLang="en-US" b="1" dirty="0"/>
              <a:t>还有蓝田门外的启点</a:t>
            </a:r>
            <a:r>
              <a:rPr lang="zh-CN" altLang="en-US" b="1" dirty="0"/>
              <a:t>正装</a:t>
            </a:r>
            <a:endParaRPr lang="zh-CN" altLang="en-US" b="1" dirty="0"/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5360" y="1464310"/>
            <a:ext cx="3657600" cy="478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0" y="33549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食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3666" y="4833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幼圆" panose="02010509060101010101" pitchFamily="49" charset="-122"/>
                <a:ea typeface="幼圆" panose="02010509060101010101" pitchFamily="49" charset="-122"/>
              </a:rPr>
              <a:t>衣</a:t>
            </a:r>
            <a:r>
              <a:rPr lang="en-US" altLang="zh-CN" sz="2800" b="1" dirty="0"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6600" b="1" dirty="0">
                <a:latin typeface="幼圆" panose="02010509060101010101" pitchFamily="49" charset="-122"/>
                <a:ea typeface="幼圆" panose="02010509060101010101" pitchFamily="49" charset="-122"/>
              </a:rPr>
              <a:t>医</a:t>
            </a:r>
            <a:endParaRPr lang="zh-CN" altLang="en-US" sz="66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895093" y="2789530"/>
            <a:ext cx="1485000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panose="020B0503020204020204" pitchFamily="34" charset="-122"/>
                <a:cs typeface="+mn-cs"/>
              </a:rPr>
              <a:t>基础医疗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任意多边形 77"/>
          <p:cNvSpPr/>
          <p:nvPr/>
        </p:nvSpPr>
        <p:spPr bwMode="auto">
          <a:xfrm>
            <a:off x="8332751" y="2171386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4" name="矩形 23"/>
          <p:cNvSpPr/>
          <p:nvPr/>
        </p:nvSpPr>
        <p:spPr>
          <a:xfrm>
            <a:off x="2145731" y="1037746"/>
            <a:ext cx="274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1"/>
              </a:rPr>
              <a:t>校医院就医指南 </a:t>
            </a:r>
            <a:r>
              <a:rPr lang="en-US" altLang="zh-CN" dirty="0">
                <a:hlinkClick r:id="rId1"/>
              </a:rPr>
              <a:t>(qq.com)</a:t>
            </a:r>
            <a:endParaRPr lang="zh-CN" altLang="en-US" dirty="0"/>
          </a:p>
        </p:txBody>
      </p:sp>
      <p:pic>
        <p:nvPicPr>
          <p:cNvPr id="11266" name="Picture 2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" y="2303279"/>
            <a:ext cx="5281173" cy="23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10" y="276759"/>
            <a:ext cx="5623379" cy="31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52" y="3390723"/>
            <a:ext cx="5738221" cy="33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1331026" y="5010306"/>
            <a:ext cx="269748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/>
              <a:t>浙二</a:t>
            </a:r>
            <a:r>
              <a:rPr lang="en-US" altLang="zh-CN" dirty="0"/>
              <a:t>：</a:t>
            </a:r>
            <a:r>
              <a:rPr lang="zh-CN" altLang="en-US" dirty="0"/>
              <a:t>血液</a:t>
            </a:r>
            <a:r>
              <a:rPr lang="en-US" altLang="zh-CN" dirty="0"/>
              <a:t>，</a:t>
            </a:r>
            <a:r>
              <a:rPr lang="zh-CN" altLang="en-US" dirty="0"/>
              <a:t>心血管</a:t>
            </a:r>
            <a:r>
              <a:rPr lang="zh-CN" altLang="en-US" dirty="0"/>
              <a:t>相关</a:t>
            </a:r>
            <a:endParaRPr lang="zh-CN" altLang="en-US" dirty="0"/>
          </a:p>
          <a:p>
            <a:r>
              <a:rPr lang="zh-CN" altLang="en-US" dirty="0"/>
              <a:t>浙一</a:t>
            </a:r>
            <a:r>
              <a:rPr lang="en-US" altLang="zh-CN" dirty="0"/>
              <a:t>：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0" y="33549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食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D275"/>
              </a:clrFrom>
              <a:clrTo>
                <a:srgbClr val="FFD2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/>
          <a:stretch>
            <a:fillRect/>
          </a:stretch>
        </p:blipFill>
        <p:spPr>
          <a:xfrm>
            <a:off x="904461" y="750774"/>
            <a:ext cx="9992139" cy="6107225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7275444" y="2946479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6579705" y="3903948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6708913" y="4747709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767471" y="5285488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椭圆 39"/>
          <p:cNvSpPr/>
          <p:nvPr/>
        </p:nvSpPr>
        <p:spPr>
          <a:xfrm>
            <a:off x="2879034" y="4058769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椭圆 40"/>
          <p:cNvSpPr/>
          <p:nvPr/>
        </p:nvSpPr>
        <p:spPr>
          <a:xfrm>
            <a:off x="5125279" y="1899138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椭圆 41"/>
          <p:cNvSpPr/>
          <p:nvPr/>
        </p:nvSpPr>
        <p:spPr>
          <a:xfrm>
            <a:off x="2521225" y="2280256"/>
            <a:ext cx="715617" cy="7156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3" name="连接符: 肘形 42"/>
          <p:cNvCxnSpPr>
            <a:stCxn id="35" idx="7"/>
          </p:cNvCxnSpPr>
          <p:nvPr/>
        </p:nvCxnSpPr>
        <p:spPr>
          <a:xfrm>
            <a:off x="7881730" y="2995873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连接符: 肘形 43"/>
          <p:cNvCxnSpPr>
            <a:stCxn id="35" idx="7"/>
          </p:cNvCxnSpPr>
          <p:nvPr/>
        </p:nvCxnSpPr>
        <p:spPr>
          <a:xfrm rot="5400000" flipH="1" flipV="1">
            <a:off x="8594660" y="1836018"/>
            <a:ext cx="506862" cy="192366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连接符: 肘形 44"/>
          <p:cNvCxnSpPr>
            <a:stCxn id="37" idx="6"/>
          </p:cNvCxnSpPr>
          <p:nvPr/>
        </p:nvCxnSpPr>
        <p:spPr>
          <a:xfrm>
            <a:off x="7295322" y="4261757"/>
            <a:ext cx="1974573" cy="59966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肘形 45"/>
          <p:cNvCxnSpPr/>
          <p:nvPr/>
        </p:nvCxnSpPr>
        <p:spPr>
          <a:xfrm>
            <a:off x="7091127" y="5447369"/>
            <a:ext cx="1023007" cy="91367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连接符: 肘形 46"/>
          <p:cNvCxnSpPr>
            <a:stCxn id="39" idx="3"/>
          </p:cNvCxnSpPr>
          <p:nvPr/>
        </p:nvCxnSpPr>
        <p:spPr>
          <a:xfrm rot="5400000">
            <a:off x="4136929" y="5625701"/>
            <a:ext cx="464739" cy="100594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连接符: 肘形 47"/>
          <p:cNvCxnSpPr>
            <a:stCxn id="40" idx="2"/>
          </p:cNvCxnSpPr>
          <p:nvPr/>
        </p:nvCxnSpPr>
        <p:spPr>
          <a:xfrm rot="10800000" flipV="1">
            <a:off x="2166156" y="4416578"/>
            <a:ext cx="712879" cy="38350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48"/>
          <p:cNvCxnSpPr>
            <a:stCxn id="42" idx="0"/>
          </p:cNvCxnSpPr>
          <p:nvPr/>
        </p:nvCxnSpPr>
        <p:spPr>
          <a:xfrm rot="16200000" flipV="1">
            <a:off x="2269346" y="1670568"/>
            <a:ext cx="678244" cy="54113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连接符: 肘形 49"/>
          <p:cNvCxnSpPr>
            <a:stCxn id="41" idx="0"/>
          </p:cNvCxnSpPr>
          <p:nvPr/>
        </p:nvCxnSpPr>
        <p:spPr>
          <a:xfrm rot="16200000" flipV="1">
            <a:off x="4847403" y="1263452"/>
            <a:ext cx="688276" cy="58309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9808570" y="2375452"/>
            <a:ext cx="199249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大食堂</a:t>
            </a:r>
            <a:endParaRPr lang="zh-CN" altLang="en-US" dirty="0"/>
          </a:p>
          <a:p>
            <a:r>
              <a:rPr lang="zh-CN" altLang="en-US" dirty="0"/>
              <a:t>亚洲最大的食堂</a:t>
            </a:r>
            <a:endParaRPr lang="zh-CN" altLang="en-US" dirty="0"/>
          </a:p>
          <a:p>
            <a:r>
              <a:rPr lang="zh-CN" altLang="en-US" dirty="0"/>
              <a:t>除了人多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9183759" y="4199142"/>
            <a:ext cx="3113282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临湖餐厅：</a:t>
            </a:r>
            <a:endParaRPr lang="en-US" altLang="zh-CN" dirty="0"/>
          </a:p>
          <a:p>
            <a:r>
              <a:rPr lang="zh-CN" altLang="en-US" dirty="0"/>
              <a:t>一楼</a:t>
            </a:r>
            <a:endParaRPr lang="en-US" altLang="zh-CN" dirty="0"/>
          </a:p>
          <a:p>
            <a:r>
              <a:rPr lang="zh-CN" altLang="en-US" dirty="0"/>
              <a:t>（自选</a:t>
            </a:r>
            <a:r>
              <a:rPr lang="en-US" altLang="zh-CN" dirty="0"/>
              <a:t>+</a:t>
            </a:r>
            <a:r>
              <a:rPr lang="zh-CN" altLang="en-US" dirty="0"/>
              <a:t>面条、炒饭</a:t>
            </a:r>
            <a:r>
              <a:rPr lang="en-US" altLang="zh-CN" dirty="0"/>
              <a:t>+</a:t>
            </a:r>
            <a:r>
              <a:rPr lang="zh-CN" altLang="en-US" dirty="0"/>
              <a:t>煲）</a:t>
            </a:r>
            <a:endParaRPr lang="en-US" altLang="zh-CN" dirty="0"/>
          </a:p>
          <a:p>
            <a:r>
              <a:rPr lang="zh-CN" altLang="en-US" dirty="0"/>
              <a:t>二楼</a:t>
            </a:r>
            <a:endParaRPr lang="en-US" altLang="zh-CN" dirty="0"/>
          </a:p>
          <a:p>
            <a:r>
              <a:rPr lang="zh-CN" altLang="en-US" dirty="0"/>
              <a:t>（牛排、猪排、鸡排、意面）</a:t>
            </a:r>
            <a:endParaRPr lang="zh-CN" altLang="en-US" dirty="0"/>
          </a:p>
          <a:p>
            <a:r>
              <a:rPr lang="en-US" altLang="zh-CN" dirty="0"/>
              <a:t>（</a:t>
            </a:r>
            <a:r>
              <a:rPr lang="zh-CN" altLang="en-US" dirty="0"/>
              <a:t>已经配好的套餐</a:t>
            </a:r>
            <a:r>
              <a:rPr lang="en-US" altLang="zh-CN" dirty="0"/>
              <a:t>）（</a:t>
            </a:r>
            <a:r>
              <a:rPr lang="zh-CN" altLang="en-US" dirty="0"/>
              <a:t>少吃</a:t>
            </a:r>
            <a:r>
              <a:rPr lang="en-US" altLang="zh-CN" dirty="0"/>
              <a:t>，</a:t>
            </a:r>
            <a:r>
              <a:rPr lang="zh-CN" altLang="en-US" dirty="0"/>
              <a:t>大二得天天吃</a:t>
            </a:r>
            <a:r>
              <a:rPr lang="en-US" altLang="zh-CN" dirty="0"/>
              <a:t>）</a:t>
            </a:r>
            <a:endParaRPr lang="en-US" altLang="zh-CN" dirty="0"/>
          </a:p>
        </p:txBody>
      </p:sp>
      <p:sp>
        <p:nvSpPr>
          <p:cNvPr id="53" name="文本框 52"/>
          <p:cNvSpPr txBox="1"/>
          <p:nvPr/>
        </p:nvSpPr>
        <p:spPr>
          <a:xfrm>
            <a:off x="8875083" y="6229113"/>
            <a:ext cx="3113282" cy="46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8174257" y="5974984"/>
            <a:ext cx="3113282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东二麦斯威：</a:t>
            </a:r>
            <a:endParaRPr lang="en-US" altLang="zh-CN" dirty="0"/>
          </a:p>
          <a:p>
            <a:r>
              <a:rPr lang="zh-CN" altLang="en-US" dirty="0"/>
              <a:t>一楼</a:t>
            </a:r>
            <a:r>
              <a:rPr lang="en-US" altLang="zh-CN" dirty="0"/>
              <a:t>	</a:t>
            </a:r>
            <a:r>
              <a:rPr lang="zh-CN" altLang="en-US" dirty="0"/>
              <a:t>（咖啡</a:t>
            </a:r>
            <a:r>
              <a:rPr lang="en-US" altLang="zh-CN" dirty="0"/>
              <a:t>+</a:t>
            </a:r>
            <a:r>
              <a:rPr lang="zh-CN" altLang="en-US" dirty="0"/>
              <a:t>自选饭）</a:t>
            </a:r>
            <a:endParaRPr lang="en-US" altLang="zh-CN" dirty="0"/>
          </a:p>
          <a:p>
            <a:r>
              <a:rPr lang="zh-CN" altLang="en-US" dirty="0"/>
              <a:t>二楼</a:t>
            </a:r>
            <a:r>
              <a:rPr lang="en-US" altLang="zh-CN" dirty="0"/>
              <a:t>	</a:t>
            </a:r>
            <a:r>
              <a:rPr lang="zh-CN" altLang="en-US" dirty="0"/>
              <a:t>（各类刺客）</a:t>
            </a:r>
            <a:r>
              <a:rPr lang="en-US" altLang="zh-CN" dirty="0"/>
              <a:t>（</a:t>
            </a:r>
            <a:r>
              <a:rPr lang="zh-CN" altLang="en-US" dirty="0"/>
              <a:t>味道还行诶</a:t>
            </a:r>
            <a:r>
              <a:rPr lang="en-US" altLang="zh-CN" dirty="0"/>
              <a:t>）</a:t>
            </a:r>
            <a:r>
              <a:rPr lang="zh-CN" altLang="en-US" dirty="0"/>
              <a:t>还有甜点</a:t>
            </a:r>
            <a:r>
              <a:rPr lang="zh-CN" altLang="en-US" dirty="0"/>
              <a:t>另一个地方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972211" y="5855624"/>
            <a:ext cx="311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麦香餐厅：</a:t>
            </a:r>
            <a:endParaRPr lang="en-US" altLang="zh-CN" dirty="0"/>
          </a:p>
          <a:p>
            <a:r>
              <a:rPr lang="zh-CN" altLang="en-US" dirty="0"/>
              <a:t>实验室打工人餐厅（</a:t>
            </a:r>
            <a:r>
              <a:rPr lang="en-US" altLang="zh-CN" dirty="0" err="1"/>
              <a:t>bushi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（面食、炒饭</a:t>
            </a:r>
            <a:r>
              <a:rPr lang="en-US" altLang="zh-CN" dirty="0"/>
              <a:t>+</a:t>
            </a:r>
            <a:r>
              <a:rPr lang="zh-CN" altLang="en-US" dirty="0"/>
              <a:t>自选）</a:t>
            </a:r>
            <a:endParaRPr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607131" y="4102015"/>
            <a:ext cx="14752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澄月：</a:t>
            </a:r>
            <a:endParaRPr lang="en-US" altLang="zh-CN" dirty="0"/>
          </a:p>
          <a:p>
            <a:r>
              <a:rPr lang="zh-CN" altLang="en-US" dirty="0"/>
              <a:t>一楼风味</a:t>
            </a:r>
            <a:endParaRPr lang="en-US" altLang="zh-CN" dirty="0"/>
          </a:p>
          <a:p>
            <a:r>
              <a:rPr lang="zh-CN" altLang="en-US" dirty="0"/>
              <a:t>二楼自选</a:t>
            </a:r>
            <a:endParaRPr lang="en-US" altLang="zh-CN" dirty="0"/>
          </a:p>
          <a:p>
            <a:r>
              <a:rPr lang="zh-CN" altLang="en-US" dirty="0"/>
              <a:t>三楼点菜</a:t>
            </a:r>
            <a:endParaRPr lang="zh-CN" altLang="en-US" dirty="0"/>
          </a:p>
          <a:p>
            <a:r>
              <a:rPr lang="en-US" altLang="zh-CN" dirty="0"/>
              <a:t>（</a:t>
            </a:r>
            <a:r>
              <a:rPr lang="zh-CN" altLang="en-US" dirty="0"/>
              <a:t>神中神</a:t>
            </a:r>
            <a:r>
              <a:rPr lang="en-US" altLang="zh-CN" dirty="0"/>
              <a:t>）</a:t>
            </a:r>
            <a:endParaRPr lang="en-US" altLang="zh-CN" dirty="0"/>
          </a:p>
        </p:txBody>
      </p:sp>
      <p:sp>
        <p:nvSpPr>
          <p:cNvPr id="57" name="文本框 56"/>
          <p:cNvSpPr txBox="1"/>
          <p:nvPr/>
        </p:nvSpPr>
        <p:spPr>
          <a:xfrm>
            <a:off x="1784365" y="935794"/>
            <a:ext cx="12696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玉湖：</a:t>
            </a:r>
            <a:endParaRPr lang="en-US" altLang="zh-CN" dirty="0"/>
          </a:p>
          <a:p>
            <a:r>
              <a:rPr lang="zh-CN" altLang="en-US" dirty="0"/>
              <a:t>自选</a:t>
            </a:r>
            <a:r>
              <a:rPr lang="en-US" altLang="zh-CN" dirty="0"/>
              <a:t>+</a:t>
            </a:r>
            <a:r>
              <a:rPr lang="zh-CN" altLang="en-US" dirty="0"/>
              <a:t>风味</a:t>
            </a:r>
            <a:r>
              <a:rPr lang="en-US" altLang="zh-CN" dirty="0"/>
              <a:t>+</a:t>
            </a:r>
            <a:r>
              <a:rPr lang="zh-CN" altLang="en-US" dirty="0"/>
              <a:t>新建的高级</a:t>
            </a:r>
            <a:r>
              <a:rPr lang="zh-CN" altLang="en-US" dirty="0"/>
              <a:t>一楼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4421505" y="558165"/>
            <a:ext cx="5001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银泉食堂：</a:t>
            </a:r>
            <a:endParaRPr lang="en-US" altLang="zh-CN" dirty="0"/>
          </a:p>
          <a:p>
            <a:r>
              <a:rPr lang="zh-CN" altLang="en-US" dirty="0"/>
              <a:t>太多不列举了</a:t>
            </a:r>
            <a:r>
              <a:rPr lang="en-US" altLang="zh-CN" dirty="0"/>
              <a:t>——</a:t>
            </a:r>
            <a:r>
              <a:rPr lang="zh-CN" altLang="en-US" dirty="0"/>
              <a:t>除了贵之外似乎都是</a:t>
            </a:r>
            <a:r>
              <a:rPr lang="zh-CN" altLang="en-US" dirty="0"/>
              <a:t>优点</a:t>
            </a:r>
            <a:endParaRPr lang="zh-CN" altLang="en-US" dirty="0"/>
          </a:p>
          <a:p>
            <a:r>
              <a:rPr lang="zh-CN" altLang="en-US" dirty="0"/>
              <a:t>千万不要小乐惠</a:t>
            </a:r>
            <a:r>
              <a:rPr lang="en-US" altLang="zh-CN" dirty="0"/>
              <a:t>！！！！</a:t>
            </a:r>
            <a:endParaRPr lang="en-US" altLang="zh-CN" dirty="0"/>
          </a:p>
        </p:txBody>
      </p:sp>
      <p:sp>
        <p:nvSpPr>
          <p:cNvPr id="59" name="椭圆 58"/>
          <p:cNvSpPr/>
          <p:nvPr/>
        </p:nvSpPr>
        <p:spPr>
          <a:xfrm>
            <a:off x="4953283" y="2396399"/>
            <a:ext cx="506863" cy="50686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0" name="连接符: 肘形 59"/>
          <p:cNvCxnSpPr>
            <a:stCxn id="59" idx="6"/>
          </p:cNvCxnSpPr>
          <p:nvPr/>
        </p:nvCxnSpPr>
        <p:spPr>
          <a:xfrm flipV="1">
            <a:off x="5460146" y="1763826"/>
            <a:ext cx="735496" cy="88600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5865495" y="1382395"/>
            <a:ext cx="3404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北教麦斯威：</a:t>
            </a:r>
            <a:r>
              <a:rPr lang="en-US" altLang="zh-CN" dirty="0"/>
              <a:t>——</a:t>
            </a:r>
            <a:r>
              <a:rPr lang="zh-CN" altLang="en-US" dirty="0"/>
              <a:t>没怎么见过</a:t>
            </a:r>
            <a:endParaRPr lang="en-US" altLang="zh-CN" dirty="0"/>
          </a:p>
          <a:p>
            <a:r>
              <a:rPr lang="zh-CN" altLang="en-US" dirty="0"/>
              <a:t>咖啡，甜点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0" y="33549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食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875083" y="6229113"/>
            <a:ext cx="3113282" cy="46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050" name="Picture 2" descr="https://ts2.cn.mm.bing.net/th?id=OIP-C.omsmmGlCgatrceNqj1hDQAHaHS&amp;w=251&amp;h=248&amp;c=8&amp;rs=1&amp;qlt=90&amp;o=6&amp;dpr=1.3&amp;pid=3.1&amp;rm=2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05" y="1421316"/>
            <a:ext cx="23907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4.cn.mm.bing.net/th?id=OIP-C.KVnDWCmhGHenxdGGg-jTFgHaHa&amp;w=250&amp;h=250&amp;c=8&amp;rs=1&amp;qlt=90&amp;o=6&amp;dpr=1.3&amp;pid=3.1&amp;rm=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30" y="380996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765680" y="608517"/>
            <a:ext cx="243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本 </a:t>
            </a:r>
            <a:r>
              <a:rPr lang="en-US" altLang="zh-CN" b="1" dirty="0">
                <a:solidFill>
                  <a:srgbClr val="FF0000"/>
                </a:solidFill>
              </a:rPr>
              <a:t>slide </a:t>
            </a:r>
            <a:r>
              <a:rPr lang="zh-CN" altLang="en-US" b="1" dirty="0">
                <a:solidFill>
                  <a:srgbClr val="FF0000"/>
                </a:solidFill>
              </a:rPr>
              <a:t>不含任何广告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59" y="3406840"/>
            <a:ext cx="5288738" cy="28044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731" y="631241"/>
            <a:ext cx="3756986" cy="2476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箭头: 圆角右 40"/>
          <p:cNvSpPr/>
          <p:nvPr/>
        </p:nvSpPr>
        <p:spPr>
          <a:xfrm>
            <a:off x="5849058" y="608517"/>
            <a:ext cx="590145" cy="17604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箭头: 圆角右 2"/>
          <p:cNvSpPr/>
          <p:nvPr/>
        </p:nvSpPr>
        <p:spPr>
          <a:xfrm>
            <a:off x="5849059" y="2013041"/>
            <a:ext cx="590145" cy="17604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箭头: 圆角右 37"/>
          <p:cNvSpPr/>
          <p:nvPr/>
        </p:nvSpPr>
        <p:spPr>
          <a:xfrm flipH="1">
            <a:off x="5409404" y="1300174"/>
            <a:ext cx="590144" cy="17604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箭头: 圆角右 38"/>
          <p:cNvSpPr/>
          <p:nvPr/>
        </p:nvSpPr>
        <p:spPr>
          <a:xfrm flipH="1">
            <a:off x="5409404" y="2537362"/>
            <a:ext cx="590144" cy="1760406"/>
          </a:xfrm>
          <a:prstGeom prst="bentArrow">
            <a:avLst>
              <a:gd name="adj1" fmla="val 25000"/>
              <a:gd name="adj2" fmla="val 2912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箭头: 圆角右 39"/>
          <p:cNvSpPr/>
          <p:nvPr/>
        </p:nvSpPr>
        <p:spPr>
          <a:xfrm>
            <a:off x="5849059" y="3275801"/>
            <a:ext cx="590145" cy="17604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741" y="4761726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1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439203" y="3241984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2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92040" y="2553031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3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439202" y="1974237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4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81700" y="1304054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5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439201" y="538416"/>
            <a:ext cx="59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Black" panose="020B0A04020102020204" pitchFamily="34" charset="0"/>
              </a:rPr>
              <a:t>6 F</a:t>
            </a:r>
            <a:endParaRPr lang="zh-CN" altLang="en-US" b="1" dirty="0">
              <a:latin typeface="Arial Black" panose="020B0A040201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46315" y="5131058"/>
            <a:ext cx="595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公共空间</a:t>
            </a:r>
            <a:r>
              <a:rPr lang="en-US" altLang="zh-CN" dirty="0"/>
              <a:t>	</a:t>
            </a:r>
            <a:r>
              <a:rPr lang="zh-CN" altLang="en-US" dirty="0"/>
              <a:t>贩卖机</a:t>
            </a:r>
            <a:r>
              <a:rPr lang="en-US" altLang="zh-CN" dirty="0"/>
              <a:t>		</a:t>
            </a:r>
            <a:r>
              <a:rPr lang="zh-CN" altLang="en-US" dirty="0"/>
              <a:t>打印机</a:t>
            </a:r>
            <a:endParaRPr lang="en-US" altLang="zh-CN" dirty="0"/>
          </a:p>
          <a:p>
            <a:r>
              <a:rPr lang="zh-CN" altLang="en-US" dirty="0"/>
              <a:t>海报栏</a:t>
            </a:r>
            <a:r>
              <a:rPr lang="en-US" altLang="zh-CN" dirty="0"/>
              <a:t>		</a:t>
            </a:r>
            <a:r>
              <a:rPr lang="zh-CN" altLang="en-US" dirty="0"/>
              <a:t>板绘</a:t>
            </a:r>
            <a:r>
              <a:rPr lang="en-US" altLang="zh-CN" dirty="0"/>
              <a:t>		</a:t>
            </a:r>
            <a:r>
              <a:rPr lang="zh-CN" altLang="en-US" dirty="0"/>
              <a:t>洗衣机</a:t>
            </a:r>
            <a:endParaRPr lang="en-US" altLang="zh-CN" dirty="0"/>
          </a:p>
          <a:p>
            <a:r>
              <a:rPr lang="zh-CN" altLang="en-US" dirty="0"/>
              <a:t>国际化</a:t>
            </a:r>
            <a:r>
              <a:rPr lang="en-US" altLang="zh-CN" dirty="0"/>
              <a:t>		</a:t>
            </a:r>
            <a:r>
              <a:rPr lang="zh-CN" altLang="en-US" dirty="0"/>
              <a:t>学生助理处</a:t>
            </a:r>
            <a:r>
              <a:rPr lang="en-US" altLang="zh-CN" dirty="0"/>
              <a:t>	</a:t>
            </a:r>
            <a:r>
              <a:rPr lang="zh-CN" altLang="en-US" dirty="0"/>
              <a:t>会议室</a:t>
            </a:r>
            <a:endParaRPr lang="en-US" altLang="zh-CN" dirty="0"/>
          </a:p>
          <a:p>
            <a:r>
              <a:rPr lang="zh-CN" altLang="en-US" dirty="0"/>
              <a:t>导师交流</a:t>
            </a:r>
            <a:r>
              <a:rPr lang="en-US" altLang="zh-CN" dirty="0"/>
              <a:t>	</a:t>
            </a:r>
            <a:r>
              <a:rPr lang="zh-CN" altLang="en-US" dirty="0"/>
              <a:t>热水</a:t>
            </a:r>
            <a:r>
              <a:rPr lang="en-US" altLang="zh-CN" dirty="0"/>
              <a:t>		</a:t>
            </a:r>
            <a:r>
              <a:rPr lang="zh-CN" altLang="en-US" dirty="0"/>
              <a:t>公共厨房</a:t>
            </a:r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3566143" y="2551342"/>
            <a:ext cx="100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沙龙区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3566143" y="1264775"/>
            <a:ext cx="100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沙龙区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7498079" y="3228660"/>
            <a:ext cx="32618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可以来偷袭学长（</a:t>
            </a:r>
            <a:r>
              <a:rPr lang="en-US" altLang="zh-CN" dirty="0" err="1"/>
              <a:t>bushi</a:t>
            </a:r>
            <a:r>
              <a:rPr lang="zh-CN" altLang="en-US" dirty="0"/>
              <a:t>）</a:t>
            </a:r>
            <a:endParaRPr lang="zh-CN" altLang="en-US" dirty="0"/>
          </a:p>
          <a:p>
            <a:r>
              <a:rPr lang="en-US" altLang="zh-CN" dirty="0"/>
              <a:t>558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368" y="209269"/>
            <a:ext cx="9656622" cy="6562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9" y="386788"/>
            <a:ext cx="3194612" cy="31946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26" y="922032"/>
            <a:ext cx="7572669" cy="50139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8" b="99692" l="9538" r="89538">
                        <a14:foregroundMark x1="13846" y1="86154" x2="14769" y2="99692"/>
                        <a14:foregroundMark x1="37538" y1="74462" x2="37538" y2="98462"/>
                        <a14:foregroundMark x1="68000" y1="53231" x2="68923" y2="99692"/>
                        <a14:foregroundMark x1="52615" y1="40308" x2="57231" y2="40923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72" y="2381124"/>
            <a:ext cx="2780777" cy="2780777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0" y="-341071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5240" y="3428999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045226" y="2848183"/>
            <a:ext cx="413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欢迎来到</a:t>
            </a:r>
            <a:r>
              <a:rPr lang="en-US" altLang="zh-CN" sz="5400" dirty="0"/>
              <a:t>……</a:t>
            </a:r>
            <a:endParaRPr lang="zh-CN" altLang="en-US" sz="5400" dirty="0"/>
          </a:p>
        </p:txBody>
      </p:sp>
      <p:sp>
        <p:nvSpPr>
          <p:cNvPr id="3" name="AutoShape 4" descr="https://pic4.zhimg.com/80/v2-5f04271ea7653a8d6e204482a6bdca37_720w.web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 descr="/Users/a29301/Library/Containers/com.kingsoft.wpsoffice.mac/Data/tmp/kaimatting/20241104193156/output_aiMatting_20241104193215.pngoutput_aiMatting_20241104193215"/>
          <p:cNvPicPr/>
          <p:nvPr/>
        </p:nvPicPr>
        <p:blipFill>
          <a:blip r:embed="rId5"/>
          <a:stretch>
            <a:fillRect/>
          </a:stretch>
        </p:blipFill>
        <p:spPr>
          <a:xfrm>
            <a:off x="2284413" y="4988560"/>
            <a:ext cx="7019925" cy="439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5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1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0.6370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0271" y="41861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住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5384" y="193990"/>
            <a:ext cx="8000910" cy="655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1786" y="159388"/>
            <a:ext cx="8722173" cy="664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876" y="71403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dirty="0">
                <a:latin typeface="幼圆" panose="02010509060101010101" pitchFamily="49" charset="-122"/>
                <a:ea typeface="幼圆" panose="02010509060101010101" pitchFamily="49" charset="-122"/>
              </a:rPr>
              <a:t>行</a:t>
            </a:r>
            <a:endParaRPr lang="zh-CN" altLang="en-US" sz="88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53983" y="6382016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1"/>
              </a:rPr>
              <a:t>校车与小白车班次汇总 </a:t>
            </a:r>
            <a:r>
              <a:rPr lang="en-US" altLang="zh-CN" dirty="0">
                <a:hlinkClick r:id="rId1"/>
              </a:rPr>
              <a:t>(qq.com)</a:t>
            </a:r>
            <a:endParaRPr lang="zh-CN" altLang="en-US" dirty="0"/>
          </a:p>
        </p:txBody>
      </p:sp>
      <p:pic>
        <p:nvPicPr>
          <p:cNvPr id="7176" name="Picture 8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32" y="262848"/>
            <a:ext cx="2432455" cy="20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21" y="331929"/>
            <a:ext cx="4710964" cy="40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10" y="2782920"/>
            <a:ext cx="3686458" cy="31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3205" y="-508000"/>
            <a:ext cx="11948795" cy="7108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" y="1905"/>
            <a:ext cx="11353800" cy="68560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rcRect l="1410" t="25600" r="2188" b="38495"/>
          <a:stretch>
            <a:fillRect/>
          </a:stretch>
        </p:blipFill>
        <p:spPr>
          <a:xfrm>
            <a:off x="2072443" y="64135"/>
            <a:ext cx="8428990" cy="679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4269" y="82902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学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rcRect l="-120" t="43278" r="1718" b="15592"/>
          <a:stretch>
            <a:fillRect/>
          </a:stretch>
        </p:blipFill>
        <p:spPr>
          <a:xfrm>
            <a:off x="2295813" y="61275"/>
            <a:ext cx="75819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295" y="1623648"/>
            <a:ext cx="8878069" cy="4755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1419" y="827732"/>
            <a:ext cx="8618967" cy="4976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91"/>
          <a:stretch>
            <a:fillRect/>
          </a:stretch>
        </p:blipFill>
        <p:spPr>
          <a:xfrm>
            <a:off x="4525928" y="1016970"/>
            <a:ext cx="2326051" cy="3511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3402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5" b="1"/>
          <a:stretch>
            <a:fillRect/>
          </a:stretch>
        </p:blipFill>
        <p:spPr>
          <a:xfrm>
            <a:off x="9150613" y="483574"/>
            <a:ext cx="2467922" cy="45843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9" b="46154"/>
          <a:stretch>
            <a:fillRect/>
          </a:stretch>
        </p:blipFill>
        <p:spPr>
          <a:xfrm>
            <a:off x="6838270" y="1103649"/>
            <a:ext cx="2326051" cy="3336856"/>
          </a:xfrm>
          <a:prstGeom prst="rect">
            <a:avLst/>
          </a:prstGeom>
        </p:spPr>
      </p:pic>
      <p:sp>
        <p:nvSpPr>
          <p:cNvPr id="12" name="矩形: 圆角 11"/>
          <p:cNvSpPr/>
          <p:nvPr/>
        </p:nvSpPr>
        <p:spPr>
          <a:xfrm>
            <a:off x="4244828" y="105509"/>
            <a:ext cx="7774257" cy="5209372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3314543" y="4053255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2122876" y="153866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2549612" y="1978270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3314542" y="3015762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/>
          <p:cNvSpPr/>
          <p:nvPr/>
        </p:nvSpPr>
        <p:spPr>
          <a:xfrm>
            <a:off x="1765226" y="1978270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/>
          <p:cNvSpPr/>
          <p:nvPr/>
        </p:nvSpPr>
        <p:spPr>
          <a:xfrm>
            <a:off x="995822" y="1969479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>
            <a:off x="8131956" y="1266162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/>
          <p:cNvSpPr/>
          <p:nvPr/>
        </p:nvSpPr>
        <p:spPr>
          <a:xfrm>
            <a:off x="10076764" y="3499409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/>
          <p:cNvSpPr/>
          <p:nvPr/>
        </p:nvSpPr>
        <p:spPr>
          <a:xfrm>
            <a:off x="10076763" y="4431388"/>
            <a:ext cx="615619" cy="55391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51915" y="2226945"/>
            <a:ext cx="10839450" cy="895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latin typeface="幼圆" panose="02010509060101010101" pitchFamily="49" charset="-122"/>
                <a:ea typeface="幼圆" panose="02010509060101010101" pitchFamily="49" charset="-122"/>
              </a:rPr>
              <a:t>浙大热知识</a:t>
            </a:r>
            <a:endParaRPr lang="zh-CN" altLang="en-US" sz="96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b="1" dirty="0">
                <a:latin typeface="幼圆" panose="02010509060101010101" pitchFamily="49" charset="-122"/>
                <a:ea typeface="幼圆" panose="02010509060101010101" pitchFamily="49" charset="-122"/>
                <a:hlinkClick r:id="rId1" action="ppaction://hlinkfile"/>
              </a:rPr>
              <a:t>浙大地图</a:t>
            </a:r>
            <a:endParaRPr lang="zh-CN" altLang="en-US" sz="9600" b="1" dirty="0">
              <a:latin typeface="幼圆" panose="02010509060101010101" pitchFamily="49" charset="-122"/>
              <a:ea typeface="幼圆" panose="02010509060101010101" pitchFamily="49" charset="-122"/>
              <a:hlinkClick r:id="rId1" action="ppaction://hlinkfile"/>
            </a:endParaRPr>
          </a:p>
          <a:p>
            <a:r>
              <a:rPr lang="en-US" altLang="zh-CN" sz="9600" b="1" dirty="0">
                <a:latin typeface="幼圆" panose="02010509060101010101" pitchFamily="49" charset="-122"/>
                <a:ea typeface="幼圆" panose="02010509060101010101" pitchFamily="49" charset="-122"/>
              </a:rPr>
              <a:t>24</a:t>
            </a:r>
            <a:r>
              <a:rPr lang="zh-CN" altLang="en-US" sz="9600" b="1" dirty="0">
                <a:latin typeface="幼圆" panose="02010509060101010101" pitchFamily="49" charset="-122"/>
                <a:ea typeface="幼圆" panose="02010509060101010101" pitchFamily="49" charset="-122"/>
              </a:rPr>
              <a:t>年</a:t>
            </a:r>
            <a:r>
              <a:rPr lang="zh-CN" altLang="en-US" sz="9600" b="1" dirty="0">
                <a:latin typeface="幼圆" panose="02010509060101010101" pitchFamily="49" charset="-122"/>
                <a:ea typeface="幼圆" panose="02010509060101010101" pitchFamily="49" charset="-122"/>
              </a:rPr>
              <a:t>新生手册</a:t>
            </a:r>
            <a:endParaRPr lang="zh-CN" altLang="en-US" sz="96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b="1" dirty="0">
                <a:latin typeface="幼圆" panose="02010509060101010101" pitchFamily="49" charset="-122"/>
                <a:ea typeface="幼圆" panose="02010509060101010101" pitchFamily="49" charset="-122"/>
              </a:rPr>
              <a:t>https://zjuers.com/welcome/basics/campuses/#_4</a:t>
            </a:r>
            <a:endParaRPr lang="zh-CN" altLang="en-US" sz="96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50070" y="216816"/>
            <a:ext cx="2234153" cy="34879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611CFE4B9AFE59969DB1D9305F6F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" y="1478280"/>
            <a:ext cx="4514850" cy="48761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87220" y="192405"/>
            <a:ext cx="1757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IOS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71435" y="192405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安卓</a:t>
            </a:r>
            <a:endParaRPr lang="zh-CN" altLang="en-US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图片 4" descr="Screenshot_2022_0818_215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60" y="1478915"/>
            <a:ext cx="4977130" cy="4875530"/>
          </a:xfrm>
          <a:prstGeom prst="rect">
            <a:avLst/>
          </a:prstGeom>
        </p:spPr>
      </p:pic>
      <p:pic>
        <p:nvPicPr>
          <p:cNvPr id="6" name="图片 5" descr="IMG_77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85" y="439420"/>
            <a:ext cx="1292225" cy="1546860"/>
          </a:xfrm>
          <a:prstGeom prst="rect">
            <a:avLst/>
          </a:prstGeom>
        </p:spPr>
      </p:pic>
      <p:pic>
        <p:nvPicPr>
          <p:cNvPr id="7" name="图片 6" descr="IMG_77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00" y="4597400"/>
            <a:ext cx="1256030" cy="1435100"/>
          </a:xfrm>
          <a:prstGeom prst="rect">
            <a:avLst/>
          </a:prstGeom>
        </p:spPr>
      </p:pic>
      <p:pic>
        <p:nvPicPr>
          <p:cNvPr id="8" name="图片 7" descr="IMG_77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" y="1576070"/>
            <a:ext cx="1256030" cy="1362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5240" y="49321"/>
            <a:ext cx="1915160" cy="810152"/>
          </a:xfrm>
        </p:spPr>
        <p:txBody>
          <a:bodyPr/>
          <a:lstStyle/>
          <a:p>
            <a:r>
              <a:rPr lang="zh-CN" altLang="en-US" dirty="0"/>
              <a:t>图书馆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6955" y="204523"/>
            <a:ext cx="4684761" cy="36219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64" y="3976198"/>
            <a:ext cx="6631046" cy="26772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693" y="439121"/>
            <a:ext cx="4539913" cy="3332554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234180" y="328576"/>
            <a:ext cx="1770380" cy="17703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588500" y="1076959"/>
            <a:ext cx="877599" cy="87759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553700" y="4297096"/>
            <a:ext cx="1017741" cy="10177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99920" y="4272280"/>
            <a:ext cx="2448560" cy="2084705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2873375" y="4523105"/>
            <a:ext cx="1229995" cy="118237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449"/>
            <a:ext cx="2516957" cy="845817"/>
          </a:xfrm>
        </p:spPr>
        <p:txBody>
          <a:bodyPr/>
          <a:lstStyle/>
          <a:p>
            <a:r>
              <a:rPr lang="zh-CN" altLang="en-US" dirty="0"/>
              <a:t>专业培养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783913" y="-1293295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332" y="86157"/>
            <a:ext cx="1758462" cy="1758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latin typeface="幼圆" panose="02010509060101010101" pitchFamily="49" charset="-122"/>
                <a:ea typeface="幼圆" panose="02010509060101010101" pitchFamily="49" charset="-122"/>
              </a:rPr>
              <a:t>健</a:t>
            </a:r>
            <a:endParaRPr lang="zh-CN" altLang="en-US" sz="8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651" y="412637"/>
            <a:ext cx="6439458" cy="454191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35" y="3265277"/>
            <a:ext cx="3955123" cy="3101609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3114557" y="3265277"/>
            <a:ext cx="721415" cy="72141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4"/>
          <p:cNvSpPr/>
          <p:nvPr/>
        </p:nvSpPr>
        <p:spPr>
          <a:xfrm>
            <a:off x="5293187" y="965451"/>
            <a:ext cx="721415" cy="72141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5589080" y="2535125"/>
            <a:ext cx="1787749" cy="178774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9405146" y="1467943"/>
            <a:ext cx="2173065" cy="21730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457200" y="-395654"/>
            <a:ext cx="1758462" cy="17584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335786" y="6092886"/>
            <a:ext cx="1157654" cy="11576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19524124">
            <a:off x="-1760103" y="6083785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524124">
            <a:off x="-480810" y="590439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 rot="19524124">
            <a:off x="-1128504" y="6992208"/>
            <a:ext cx="3270738" cy="386862"/>
            <a:chOff x="114300" y="5011615"/>
            <a:chExt cx="3270738" cy="38686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矩形 12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8776854">
            <a:off x="10055669" y="-526733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8776854">
            <a:off x="10915207" y="201948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rot="8776854">
            <a:off x="10055671" y="64009"/>
            <a:ext cx="3270738" cy="386862"/>
            <a:chOff x="114300" y="5011615"/>
            <a:chExt cx="3270738" cy="386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114300" y="5011615"/>
              <a:ext cx="3042138" cy="3868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998176" y="5011615"/>
              <a:ext cx="386862" cy="386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14404" y="196022"/>
            <a:ext cx="257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Sqtp</a:t>
            </a:r>
            <a:r>
              <a:rPr lang="zh-CN" altLang="en-US" dirty="0"/>
              <a:t>：大学生素质培训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4990176" y="193990"/>
            <a:ext cx="245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Srtp</a:t>
            </a:r>
            <a:r>
              <a:rPr lang="zh-CN" altLang="en-US" dirty="0"/>
              <a:t>：大学生科研培训</a:t>
            </a:r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030" y="672445"/>
            <a:ext cx="11277940" cy="5245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5240" y="39705"/>
            <a:ext cx="2428502" cy="66278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竺院组织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858000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5240" y="-6818264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21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94" y="2261975"/>
            <a:ext cx="1728504" cy="17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66" y="423177"/>
            <a:ext cx="1611159" cy="16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63" y="4695625"/>
            <a:ext cx="2124501" cy="21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91" y="2432994"/>
            <a:ext cx="2124502" cy="21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图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021" y="99100"/>
            <a:ext cx="2256243" cy="22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图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95" y="4285665"/>
            <a:ext cx="2124502" cy="21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图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01" y="216828"/>
            <a:ext cx="2124502" cy="21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图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01" y="2492972"/>
            <a:ext cx="2124502" cy="21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图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67" y="4617474"/>
            <a:ext cx="2124501" cy="21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1907" y="806213"/>
            <a:ext cx="3527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10"/>
              </a:rPr>
              <a:t>迎新 </a:t>
            </a:r>
            <a:r>
              <a:rPr lang="en-US" altLang="zh-CN" dirty="0">
                <a:hlinkClick r:id="rId10"/>
              </a:rPr>
              <a:t>| </a:t>
            </a:r>
            <a:r>
              <a:rPr lang="zh-CN" altLang="en-US" dirty="0">
                <a:hlinkClick r:id="rId10"/>
              </a:rPr>
              <a:t>萌新们看过来！竺院学生组织开始纳新啦！ </a:t>
            </a:r>
            <a:r>
              <a:rPr lang="en-US" altLang="zh-CN" dirty="0">
                <a:hlinkClick r:id="rId10"/>
              </a:rPr>
              <a:t>(qq.com)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960" y="1497758"/>
            <a:ext cx="2423370" cy="513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2488676" cy="877291"/>
          </a:xfrm>
        </p:spPr>
        <p:txBody>
          <a:bodyPr/>
          <a:lstStyle/>
          <a:p>
            <a:r>
              <a:rPr lang="zh-CN" altLang="en-US" dirty="0"/>
              <a:t>课堂内外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6995" y="0"/>
            <a:ext cx="5888283" cy="3312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77" y="1401870"/>
            <a:ext cx="5372566" cy="4846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96" y="3429000"/>
            <a:ext cx="5888283" cy="331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492968" y="2525018"/>
            <a:ext cx="520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1897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5273040" cy="894080"/>
          </a:xfrm>
        </p:spPr>
        <p:txBody>
          <a:bodyPr/>
          <a:lstStyle/>
          <a:p>
            <a:r>
              <a:rPr lang="zh-CN" altLang="en-US" dirty="0"/>
              <a:t>多样化的练习、考核</a:t>
            </a: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1299208" y="117602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单元作业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299208" y="267716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随堂小测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7236459" y="117602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期中期末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474212" y="3713480"/>
            <a:ext cx="1510376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大作业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7236458" y="425196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课程论文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360168" y="429260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94860" y="1894839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mooc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9420859" y="1894840"/>
            <a:ext cx="1226819" cy="10769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出去玩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培养方案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职规</a:t>
            </a:r>
            <a:r>
              <a:rPr lang="en-US" altLang="zh-CN"/>
              <a:t>？</a:t>
            </a:r>
            <a:endParaRPr lang="en-US" altLang="zh-CN"/>
          </a:p>
          <a:p>
            <a:r>
              <a:rPr lang="zh-CN" altLang="en-US"/>
              <a:t>毕业自查</a:t>
            </a:r>
            <a:r>
              <a:rPr lang="en-US" altLang="zh-CN"/>
              <a:t>——</a:t>
            </a:r>
            <a:r>
              <a:rPr lang="zh-CN" altLang="en-US"/>
              <a:t>看拿了多少分</a:t>
            </a:r>
            <a:r>
              <a:rPr lang="zh-CN" altLang="en-US"/>
              <a:t>还需要多少分</a:t>
            </a:r>
            <a:endParaRPr lang="zh-CN" altLang="en-US"/>
          </a:p>
          <a:p>
            <a:r>
              <a:rPr lang="zh-CN" altLang="en-US"/>
              <a:t>https://zjuers.com/</a:t>
            </a:r>
            <a:r>
              <a:rPr lang="en-US" altLang="zh-CN"/>
              <a:t>   ——all</a:t>
            </a:r>
            <a:r>
              <a:rPr lang="zh-CN" altLang="en-US"/>
              <a:t>神级网站</a:t>
            </a:r>
            <a:endParaRPr lang="zh-CN" altLang="en-US"/>
          </a:p>
          <a:p>
            <a:r>
              <a:rPr lang="zh-CN" altLang="en-US"/>
              <a:t>多看看培养方案</a:t>
            </a:r>
            <a:r>
              <a:rPr lang="en-US" altLang="zh-CN"/>
              <a:t>，</a:t>
            </a:r>
            <a:r>
              <a:rPr lang="zh-CN" altLang="en-US"/>
              <a:t>可以打印</a:t>
            </a:r>
            <a:r>
              <a:rPr lang="zh-CN" altLang="en-US"/>
              <a:t>出来</a:t>
            </a:r>
            <a:endParaRPr lang="zh-CN" altLang="en-US"/>
          </a:p>
          <a:p>
            <a:r>
              <a:rPr lang="zh-CN" altLang="en-US"/>
              <a:t>可能课很抽象</a:t>
            </a:r>
            <a:r>
              <a:rPr lang="en-US" altLang="zh-CN"/>
              <a:t>，</a:t>
            </a:r>
            <a:r>
              <a:rPr lang="zh-CN" altLang="en-US"/>
              <a:t>但咱最主要的关注学到了什么东西</a:t>
            </a:r>
            <a:r>
              <a:rPr lang="en-US" altLang="zh-CN"/>
              <a:t>。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5270" y="586105"/>
            <a:ext cx="2438400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60" y="0"/>
            <a:ext cx="12043410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9365" y="173482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19060" y="421767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69365" y="421767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288665" y="3809365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69365" y="296418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481320" y="2158365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784590" y="2539365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19060" y="173482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43580" y="2539365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273425" y="173482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271395" y="1734820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254375" y="3005455"/>
            <a:ext cx="902970" cy="4235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志愿者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医进会</a:t>
            </a:r>
            <a:r>
              <a:rPr lang="en-US" altLang="zh-CN"/>
              <a:t>，</a:t>
            </a:r>
            <a:r>
              <a:rPr lang="zh-CN" altLang="en-US"/>
              <a:t>竺青志</a:t>
            </a:r>
            <a:r>
              <a:rPr lang="zh-CN" altLang="en-US"/>
              <a:t>有群</a:t>
            </a:r>
            <a:endParaRPr lang="zh-CN" altLang="en-US"/>
          </a:p>
          <a:p>
            <a:r>
              <a:rPr lang="zh-CN" altLang="en-US"/>
              <a:t>关注相关社团的</a:t>
            </a:r>
            <a:r>
              <a:rPr lang="zh-CN" altLang="en-US"/>
              <a:t>公众号</a:t>
            </a:r>
            <a:endParaRPr lang="zh-CN" altLang="en-US"/>
          </a:p>
          <a:p>
            <a:r>
              <a:rPr lang="zh-CN" altLang="en-US"/>
              <a:t>志愿汇</a:t>
            </a:r>
            <a:r>
              <a:rPr lang="en-US" altLang="zh-CN"/>
              <a:t>（</a:t>
            </a:r>
            <a:r>
              <a:rPr lang="zh-CN" altLang="en-US"/>
              <a:t>勉强可以</a:t>
            </a:r>
            <a:r>
              <a:rPr lang="en-US" altLang="zh-CN"/>
              <a:t>）？</a:t>
            </a:r>
            <a:endParaRPr lang="en-US" altLang="zh-CN"/>
          </a:p>
          <a:p>
            <a:r>
              <a:rPr lang="zh-CN" altLang="en-US"/>
              <a:t>还有什么方法大家分享一下</a:t>
            </a:r>
            <a:r>
              <a:rPr lang="en-US" altLang="zh-CN"/>
              <a:t>？</a:t>
            </a:r>
            <a:endParaRPr lang="en-US" altLang="zh-C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读文章</a:t>
            </a:r>
            <a:r>
              <a:rPr lang="zh-CN" altLang="en-US"/>
              <a:t>大模型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20000"/>
          </a:bodyPr>
          <a:p>
            <a:r>
              <a:rPr lang="zh-CN" altLang="en-US"/>
              <a:t>AI Chat for scientific PDFs | SciSpace</a:t>
            </a:r>
            <a:endParaRPr lang="zh-CN" altLang="en-US"/>
          </a:p>
          <a:p>
            <a:r>
              <a:rPr lang="zh-CN" altLang="en-US"/>
              <a:t>https://typeset.io/AI Chat for scientific PDFs | SciSpace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kimi，chat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copilot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pubmed+</a:t>
            </a:r>
            <a:r>
              <a:rPr lang="zh-CN" altLang="en-US"/>
              <a:t>有道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谷歌学术</a:t>
            </a:r>
            <a:r>
              <a:rPr lang="en-US" altLang="zh-CN"/>
              <a:t>+</a:t>
            </a:r>
            <a:r>
              <a:rPr lang="zh-CN" altLang="en-US"/>
              <a:t>知乎</a:t>
            </a:r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zh-CN" altLang="en-US" dirty="0"/>
              <a:t>资料搜集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04825" y="1635125"/>
            <a:ext cx="84886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1.cc98</a:t>
            </a:r>
            <a:r>
              <a:rPr lang="zh-CN" altLang="en-US"/>
              <a:t>考古</a:t>
            </a:r>
            <a:endParaRPr lang="zh-CN" altLang="en-US"/>
          </a:p>
          <a:p>
            <a:r>
              <a:rPr lang="en-US" altLang="zh-CN"/>
              <a:t>2.dd</a:t>
            </a:r>
            <a:r>
              <a:rPr lang="zh-CN" altLang="en-US"/>
              <a:t>基础医学</a:t>
            </a:r>
            <a:r>
              <a:rPr lang="en-US" altLang="zh-CN"/>
              <a:t>family</a:t>
            </a:r>
            <a:endParaRPr lang="en-US" altLang="zh-CN"/>
          </a:p>
          <a:p>
            <a:r>
              <a:rPr lang="en-US" altLang="zh-CN"/>
              <a:t>3.</a:t>
            </a:r>
            <a:r>
              <a:rPr lang="en-US" altLang="zh-CN"/>
              <a:t>wx剑桥大学基础医学（中国版）</a:t>
            </a:r>
            <a:endParaRPr lang="en-US" altLang="zh-CN"/>
          </a:p>
          <a:p>
            <a:r>
              <a:rPr lang="en-US" altLang="zh-CN"/>
              <a:t>4.</a:t>
            </a:r>
            <a:r>
              <a:rPr lang="zh-CN" altLang="en-US"/>
              <a:t>有一些课可以去找医学院的同名课</a:t>
            </a:r>
            <a:r>
              <a:rPr lang="en-US" altLang="zh-CN"/>
              <a:t>（</a:t>
            </a:r>
            <a:r>
              <a:rPr lang="zh-CN" altLang="en-US"/>
              <a:t>还是有区别的</a:t>
            </a:r>
            <a:r>
              <a:rPr lang="en-US" altLang="zh-CN"/>
              <a:t>，</a:t>
            </a:r>
            <a:r>
              <a:rPr lang="zh-CN" altLang="en-US"/>
              <a:t>仅供参考</a:t>
            </a:r>
            <a:r>
              <a:rPr lang="en-US" altLang="zh-CN"/>
              <a:t>）</a:t>
            </a:r>
            <a:endParaRPr lang="en-US" altLang="zh-CN"/>
          </a:p>
          <a:p>
            <a:r>
              <a:rPr lang="en-US" altLang="zh-CN"/>
              <a:t>5.</a:t>
            </a:r>
            <a:r>
              <a:rPr lang="zh-CN" altLang="en-US"/>
              <a:t>大胆的去找老师</a:t>
            </a:r>
            <a:r>
              <a:rPr lang="zh-CN" altLang="en-US"/>
              <a:t>要</a:t>
            </a:r>
            <a:endParaRPr lang="zh-CN" altLang="en-US"/>
          </a:p>
          <a:p>
            <a:r>
              <a:rPr lang="en-US" altLang="zh-CN"/>
              <a:t>6.</a:t>
            </a:r>
            <a:r>
              <a:rPr lang="zh-CN" altLang="en-US"/>
              <a:t>找同学</a:t>
            </a:r>
            <a:r>
              <a:rPr lang="en-US" altLang="zh-CN"/>
              <a:t>，</a:t>
            </a:r>
            <a:r>
              <a:rPr lang="zh-CN" altLang="en-US"/>
              <a:t>学会</a:t>
            </a:r>
            <a:r>
              <a:rPr lang="zh-CN" altLang="en-US"/>
              <a:t>合作</a:t>
            </a:r>
            <a:endParaRPr lang="zh-CN" altLang="en-US"/>
          </a:p>
          <a:p>
            <a:r>
              <a:rPr lang="en-US" altLang="zh-CN"/>
              <a:t>7.</a:t>
            </a:r>
            <a:r>
              <a:rPr lang="zh-CN" altLang="en-US"/>
              <a:t>学术乞讨</a:t>
            </a:r>
            <a:r>
              <a:rPr lang="en-US" altLang="zh-CN"/>
              <a:t>////</a:t>
            </a:r>
            <a:endParaRPr lang="en-US" altLang="zh-CN"/>
          </a:p>
          <a:p>
            <a:r>
              <a:rPr lang="en-US" altLang="zh-CN"/>
              <a:t>8.</a:t>
            </a:r>
            <a:r>
              <a:rPr lang="zh-CN" altLang="en-US"/>
              <a:t>基础医学语雀</a:t>
            </a:r>
            <a:r>
              <a:rPr lang="zh-CN" altLang="en-US"/>
              <a:t>知识库</a:t>
            </a:r>
            <a:endParaRPr lang="zh-CN" altLang="en-US"/>
          </a:p>
          <a:p>
            <a:r>
              <a:rPr lang="en-US" altLang="zh-CN"/>
              <a:t>9.</a:t>
            </a:r>
            <a:r>
              <a:rPr lang="zh-CN" altLang="en-US"/>
              <a:t>正在开发的知识库</a:t>
            </a:r>
            <a:r>
              <a:rPr lang="en-US" altLang="zh-CN"/>
              <a:t>ing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专业发展方向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4145" y="0"/>
            <a:ext cx="8237855" cy="435165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370" y="3493770"/>
            <a:ext cx="8428355" cy="35972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路</a:t>
            </a:r>
            <a:endParaRPr lang="zh-CN" altLang="en-US"/>
          </a:p>
        </p:txBody>
      </p:sp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r>
              <a:rPr lang="en-US" altLang="zh-CN"/>
              <a:t>1.</a:t>
            </a:r>
            <a:r>
              <a:rPr lang="zh-CN" altLang="en-US"/>
              <a:t>转直博</a:t>
            </a:r>
            <a:r>
              <a:rPr lang="en-US" altLang="zh-CN"/>
              <a:t>（</a:t>
            </a:r>
            <a:r>
              <a:rPr lang="zh-CN" altLang="en-US"/>
              <a:t>类似羟基，全覆盖</a:t>
            </a:r>
            <a:r>
              <a:rPr lang="en-US" altLang="zh-CN"/>
              <a:t>）</a:t>
            </a:r>
            <a:endParaRPr lang="en-US" altLang="zh-CN"/>
          </a:p>
          <a:p>
            <a:r>
              <a:rPr lang="en-US" altLang="zh-CN"/>
              <a:t>2.</a:t>
            </a:r>
            <a:r>
              <a:rPr lang="zh-CN" altLang="en-US"/>
              <a:t>保研</a:t>
            </a:r>
            <a:r>
              <a:rPr lang="en-US" altLang="zh-CN"/>
              <a:t>（</a:t>
            </a:r>
            <a:r>
              <a:rPr lang="zh-CN" altLang="en-US"/>
              <a:t>大于等于</a:t>
            </a:r>
            <a:r>
              <a:rPr lang="en-US" altLang="zh-CN"/>
              <a:t>3，</a:t>
            </a:r>
            <a:r>
              <a:rPr lang="zh-CN" altLang="en-US"/>
              <a:t>可以出去看看</a:t>
            </a:r>
            <a:r>
              <a:rPr lang="en-US" altLang="zh-CN"/>
              <a:t>）</a:t>
            </a:r>
            <a:endParaRPr lang="en-US" altLang="zh-CN"/>
          </a:p>
          <a:p>
            <a:r>
              <a:rPr lang="en-US" altLang="zh-CN"/>
              <a:t>3.</a:t>
            </a:r>
            <a:r>
              <a:rPr lang="zh-CN" altLang="en-US"/>
              <a:t>出国</a:t>
            </a:r>
            <a:r>
              <a:rPr lang="en-US" altLang="zh-CN"/>
              <a:t>（</a:t>
            </a:r>
            <a:r>
              <a:rPr lang="zh-CN" altLang="en-US"/>
              <a:t>牛津新国立</a:t>
            </a:r>
            <a:r>
              <a:rPr lang="en-US" altLang="zh-CN"/>
              <a:t>/</a:t>
            </a:r>
            <a:r>
              <a:rPr lang="zh-CN" altLang="en-US"/>
              <a:t>自申</a:t>
            </a:r>
            <a:r>
              <a:rPr lang="en-US" altLang="zh-CN"/>
              <a:t>）</a:t>
            </a:r>
            <a:endParaRPr lang="en-US" altLang="zh-CN"/>
          </a:p>
          <a:p>
            <a:r>
              <a:rPr lang="en-US" altLang="zh-CN"/>
              <a:t>4.</a:t>
            </a:r>
            <a:r>
              <a:rPr lang="zh-CN" altLang="en-US"/>
              <a:t>跑路</a:t>
            </a:r>
            <a:r>
              <a:rPr lang="en-US" altLang="zh-CN"/>
              <a:t>（</a:t>
            </a:r>
            <a:r>
              <a:rPr lang="zh-CN" altLang="en-US"/>
              <a:t>不占余量</a:t>
            </a:r>
            <a:r>
              <a:rPr lang="en-US" altLang="zh-CN"/>
              <a:t>，</a:t>
            </a:r>
            <a:r>
              <a:rPr lang="zh-CN" altLang="en-US"/>
              <a:t>很难失败</a:t>
            </a:r>
            <a:r>
              <a:rPr lang="en-US" altLang="zh-CN"/>
              <a:t>）</a:t>
            </a:r>
            <a:endParaRPr lang="zh-CN" altLang="en-US"/>
          </a:p>
          <a:p>
            <a:r>
              <a:rPr lang="en-US" altLang="zh-CN"/>
              <a:t>5.</a:t>
            </a:r>
            <a:r>
              <a:rPr lang="zh-CN" altLang="en-US"/>
              <a:t>干活</a:t>
            </a:r>
            <a:r>
              <a:rPr lang="en-US" altLang="zh-CN"/>
              <a:t>（</a:t>
            </a:r>
            <a:r>
              <a:rPr lang="zh-CN" altLang="en-US"/>
              <a:t>不建议</a:t>
            </a:r>
            <a:r>
              <a:rPr lang="en-US" altLang="zh-CN"/>
              <a:t>ing）</a:t>
            </a:r>
            <a:endParaRPr lang="en-US" altLang="zh-CN"/>
          </a:p>
          <a:p>
            <a:r>
              <a:rPr lang="en-US" altLang="zh-CN"/>
              <a:t>6.</a:t>
            </a:r>
            <a:r>
              <a:rPr lang="zh-CN" altLang="en-US"/>
              <a:t>自己走出来一条路</a:t>
            </a:r>
            <a:endParaRPr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0809" y="414068"/>
            <a:ext cx="450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如何评到国奖</a:t>
            </a:r>
            <a:r>
              <a:rPr lang="en-US" altLang="zh-CN" dirty="0"/>
              <a:t>/</a:t>
            </a:r>
            <a:r>
              <a:rPr lang="zh-CN" altLang="en-US" dirty="0"/>
              <a:t>一奖</a:t>
            </a:r>
            <a:r>
              <a:rPr lang="en-US" altLang="zh-CN" dirty="0"/>
              <a:t>——</a:t>
            </a:r>
            <a:r>
              <a:rPr lang="zh-CN" altLang="en-US" dirty="0"/>
              <a:t>评奖评优的步骤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50809" y="1000664"/>
            <a:ext cx="11283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、标兵：学业优秀标兵在大部分评奖评优中都是必须的（</a:t>
            </a:r>
            <a:r>
              <a:rPr lang="en-US" altLang="zh-CN" dirty="0"/>
              <a:t>60%</a:t>
            </a:r>
            <a:r>
              <a:rPr lang="zh-CN" altLang="en-US" dirty="0"/>
              <a:t>），有个进步标兵会自动评，其余均需自主申报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zh-CN" altLang="en-US" dirty="0"/>
              <a:t>（</a:t>
            </a:r>
            <a:r>
              <a:rPr lang="en-US" altLang="zh-CN" dirty="0"/>
              <a:t>ETA——</a:t>
            </a:r>
            <a:r>
              <a:rPr lang="zh-CN" altLang="en-US" dirty="0"/>
              <a:t>个人荣誉申请</a:t>
            </a:r>
            <a:r>
              <a:rPr lang="en-US" altLang="zh-CN" dirty="0"/>
              <a:t>——</a:t>
            </a:r>
            <a:r>
              <a:rPr lang="zh-CN" altLang="en-US" dirty="0"/>
              <a:t>点击对应标兵后往下划）</a:t>
            </a:r>
            <a:endParaRPr lang="en-US" altLang="zh-CN" dirty="0"/>
          </a:p>
          <a:p>
            <a:r>
              <a:rPr lang="en-US" altLang="zh-CN" dirty="0"/>
              <a:t>         </a:t>
            </a:r>
            <a:r>
              <a:rPr lang="zh-CN" altLang="en-US" dirty="0"/>
              <a:t>要求：思政素质评价、体质健康等级</a:t>
            </a:r>
            <a:endParaRPr lang="en-US" altLang="zh-CN" dirty="0"/>
          </a:p>
          <a:p>
            <a:r>
              <a:rPr lang="en-US" altLang="zh-CN" dirty="0"/>
              <a:t>         </a:t>
            </a:r>
            <a:r>
              <a:rPr lang="zh-CN" altLang="en-US" dirty="0"/>
              <a:t>方式：按该项分数排名取标兵（</a:t>
            </a:r>
            <a:r>
              <a:rPr lang="en-US" altLang="zh-CN" dirty="0"/>
              <a:t>30%</a:t>
            </a:r>
            <a:r>
              <a:rPr lang="zh-CN" altLang="en-US" dirty="0"/>
              <a:t>？）社会工作标兵有些组织会评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72" y="2200993"/>
            <a:ext cx="8097328" cy="16647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1" name="墨迹 10"/>
              <p14:cNvContentPartPr/>
              <p14:nvPr/>
            </p14:nvContentPartPr>
            <p14:xfrm>
              <a:off x="5221952" y="3081403"/>
              <a:ext cx="591480" cy="306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5221952" y="3081403"/>
                <a:ext cx="591480" cy="30600"/>
              </a:xfrm>
              <a:prstGeom prst="rect"/>
            </p:spPr>
          </p:pic>
        </mc:Fallback>
      </mc:AlternateContent>
      <p:sp>
        <p:nvSpPr>
          <p:cNvPr id="12" name="文本框 11"/>
          <p:cNvSpPr txBox="1"/>
          <p:nvPr/>
        </p:nvSpPr>
        <p:spPr>
          <a:xfrm>
            <a:off x="350809" y="4094672"/>
            <a:ext cx="103845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、优秀学生：两个标兵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、一奖：优秀学生</a:t>
            </a:r>
            <a:r>
              <a:rPr lang="en-US" altLang="zh-CN" dirty="0"/>
              <a:t>+</a:t>
            </a:r>
            <a:r>
              <a:rPr lang="zh-CN" altLang="en-US" dirty="0"/>
              <a:t>面试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、国奖：绩点大类前</a:t>
            </a:r>
            <a:r>
              <a:rPr lang="en-US" altLang="zh-CN" dirty="0"/>
              <a:t>10%</a:t>
            </a:r>
            <a:r>
              <a:rPr lang="zh-CN" altLang="en-US" dirty="0"/>
              <a:t> </a:t>
            </a:r>
            <a:r>
              <a:rPr lang="en-US" altLang="zh-CN" dirty="0"/>
              <a:t>or </a:t>
            </a:r>
            <a:r>
              <a:rPr lang="zh-CN" altLang="en-US" dirty="0"/>
              <a:t>一奖 ；面试（个人感觉影响不是很大）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杂：平时可以记一下自己参加了什么活动；许多申请里也会要求展示四六级的成绩、主修专业均绩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65827" y="2650338"/>
            <a:ext cx="3398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评分的查看、申报、标兵的评选等辅导员都会在群里进行通知，不用担心</a:t>
            </a:r>
            <a:endParaRPr lang="zh-CN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02566" y="4543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学习习惯建议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48573" y="971909"/>
            <a:ext cx="804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笔记：手写（笔记本、课本）？平板（白纸、</a:t>
            </a:r>
            <a:r>
              <a:rPr lang="en-US" altLang="zh-CN" dirty="0"/>
              <a:t>PPT</a:t>
            </a:r>
            <a:r>
              <a:rPr lang="zh-CN" altLang="en-US" dirty="0"/>
              <a:t>）？电脑（幕布、资料）？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7" t="6562" r="318" b="1614"/>
          <a:stretch>
            <a:fillRect/>
          </a:stretch>
        </p:blipFill>
        <p:spPr>
          <a:xfrm rot="16200000">
            <a:off x="1488057" y="196969"/>
            <a:ext cx="3919267" cy="6297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5877"/>
          <a:stretch>
            <a:fillRect/>
          </a:stretch>
        </p:blipFill>
        <p:spPr>
          <a:xfrm>
            <a:off x="2809965" y="1341241"/>
            <a:ext cx="3786367" cy="499342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427" r="6126" b="891"/>
          <a:stretch>
            <a:fillRect/>
          </a:stretch>
        </p:blipFill>
        <p:spPr>
          <a:xfrm rot="16200000">
            <a:off x="4419601" y="435633"/>
            <a:ext cx="4520242" cy="65618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74" y="1411690"/>
            <a:ext cx="7356096" cy="413780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2091" r="2820" b="23648"/>
          <a:stretch>
            <a:fillRect/>
          </a:stretch>
        </p:blipFill>
        <p:spPr>
          <a:xfrm rot="16200000">
            <a:off x="1427416" y="1956499"/>
            <a:ext cx="4810832" cy="37212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39" y="1414731"/>
            <a:ext cx="4909439" cy="386175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029" y="0"/>
            <a:ext cx="35888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53160" y="0"/>
            <a:ext cx="1025398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竺老二问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培养方案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院网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逛街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乃至于别的学院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。。</a:t>
            </a:r>
            <a:endParaRPr lang="en-US" altLang="zh-CN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7803" y="304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具体科目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37072" y="1063925"/>
            <a:ext cx="42691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医学生命基础：不是重点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高等数学：好好做题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普通化学（</a:t>
            </a:r>
            <a:r>
              <a:rPr lang="en-US" altLang="zh-CN" dirty="0"/>
              <a:t>H</a:t>
            </a:r>
            <a:r>
              <a:rPr lang="zh-CN" altLang="en-US" dirty="0"/>
              <a:t>）：课本上例题、作业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普通化学实验（甲）：考试前看看背背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计算机科学基础（</a:t>
            </a:r>
            <a:r>
              <a:rPr lang="en-US" altLang="zh-CN" dirty="0"/>
              <a:t>H</a:t>
            </a:r>
            <a:r>
              <a:rPr lang="zh-CN" altLang="en-US" dirty="0"/>
              <a:t>）：考试前整理笔记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463925" y="1678305"/>
            <a:ext cx="5264150" cy="1750695"/>
          </a:xfrm>
        </p:spPr>
        <p:txBody>
          <a:bodyPr/>
          <a:lstStyle/>
          <a:p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</a:rPr>
              <a:t>祝大家</a:t>
            </a:r>
            <a:br>
              <a:rPr lang="en-US" altLang="zh-CN" dirty="0"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</a:rPr>
              <a:t>开学愉快！！！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325987" y="266104"/>
            <a:ext cx="66846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自由提问时间</a:t>
            </a:r>
            <a:endParaRPr lang="zh-CN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2292" name="Picture 4" descr="https://pic1.zhimg.com/80/v2-c9185143b1fa2cb3752986242c5ff388_720w.web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28" y="2237531"/>
            <a:ext cx="4106850" cy="41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18260" y="2524760"/>
            <a:ext cx="90614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98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，朵朵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朵朵更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实时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98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更适合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考古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1780" y="2524760"/>
            <a:ext cx="106959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三本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/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TOP3</a:t>
            </a:r>
            <a:endParaRPr lang="en-US" altLang="zh-CN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/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（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谁放假谁是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TOP3）</a:t>
            </a:r>
            <a:endParaRPr lang="en-US" altLang="zh-CN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02310" y="2524760"/>
            <a:ext cx="114890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三墩镇人民公园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老和山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职业技术学院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7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大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校区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0" y="4264503"/>
            <a:ext cx="3424376" cy="25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3309848"/>
            <a:ext cx="12192000" cy="6839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-3430487"/>
            <a:ext cx="12192000" cy="683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152400" y="-220379"/>
            <a:ext cx="12496799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小龟、小白、宝宝巴士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小红车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？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还有共享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系列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校车什么的</a:t>
            </a:r>
            <a:r>
              <a:rPr lang="en-US" altLang="zh-CN" sz="9600" dirty="0"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风雨无阻了</a:t>
            </a:r>
            <a:r>
              <a:rPr lang="zh-CN" altLang="en-US" sz="9600" dirty="0">
                <a:latin typeface="幼圆" panose="02010509060101010101" pitchFamily="49" charset="-122"/>
                <a:ea typeface="幼圆" panose="02010509060101010101" pitchFamily="49" charset="-122"/>
              </a:rPr>
              <a:t>属于是</a:t>
            </a:r>
            <a:endParaRPr lang="zh-CN" altLang="en-US" sz="9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commondata" val="eyJoZGlkIjoiODQyNTE5MzhlMTEzNWI3MmE2MWMyNTg0N2I4NzJiNT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WPS 演示</Application>
  <PresentationFormat>宽屏</PresentationFormat>
  <Paragraphs>361</Paragraphs>
  <Slides>52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汉仪旗黑</vt:lpstr>
      <vt:lpstr>幼圆</vt:lpstr>
      <vt:lpstr>华文宋体</vt:lpstr>
      <vt:lpstr>等线</vt:lpstr>
      <vt:lpstr>汉仪中等线KW</vt:lpstr>
      <vt:lpstr>宋体</vt:lpstr>
      <vt:lpstr>Arial Unicode MS</vt:lpstr>
      <vt:lpstr>等线 Light</vt:lpstr>
      <vt:lpstr>Arial</vt:lpstr>
      <vt:lpstr>Arial Black</vt:lpstr>
      <vt:lpstr>汉仪书宋二KW</vt:lpstr>
      <vt:lpstr>microsoft yahei</vt:lpstr>
      <vt:lpstr>苹方-简</vt:lpstr>
      <vt:lpstr>Office 主题​​</vt:lpstr>
      <vt:lpstr>2024紫金港速通计划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图书馆</vt:lpstr>
      <vt:lpstr>专业培养</vt:lpstr>
      <vt:lpstr>PowerPoint 演示文稿</vt:lpstr>
      <vt:lpstr>PowerPoint 演示文稿</vt:lpstr>
      <vt:lpstr>PowerPoint 演示文稿</vt:lpstr>
      <vt:lpstr>竺院组织</vt:lpstr>
      <vt:lpstr>课堂内外</vt:lpstr>
      <vt:lpstr>多样化的练习、考核</vt:lpstr>
      <vt:lpstr>培养方案</vt:lpstr>
      <vt:lpstr>PowerPoint 演示文稿</vt:lpstr>
      <vt:lpstr>志愿者</vt:lpstr>
      <vt:lpstr>读文章大模型</vt:lpstr>
      <vt:lpstr>资料搜集</vt:lpstr>
      <vt:lpstr>专业发展方向</vt:lpstr>
      <vt:lpstr>路</vt:lpstr>
      <vt:lpstr>PowerPoint 演示文稿</vt:lpstr>
      <vt:lpstr>PowerPoint 演示文稿</vt:lpstr>
      <vt:lpstr>PowerPoint 演示文稿</vt:lpstr>
      <vt:lpstr>祝大家 开学愉快！！！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有梦想的贪吃蛇</cp:lastModifiedBy>
  <cp:revision>94</cp:revision>
  <dcterms:created xsi:type="dcterms:W3CDTF">2024-11-11T08:20:32Z</dcterms:created>
  <dcterms:modified xsi:type="dcterms:W3CDTF">2024-11-11T08:20:32Z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189EC5BC8986D038F5B02867072F7D9F_42</vt:lpwstr>
  </property>
  <property fmtid="{D5CDD505-2E9C-101B-9397-08002B2CF9AE}" pid="3" name="KSOProductBuildVer">
    <vt:lpwstr>2052-6.12.1.8902</vt:lpwstr>
  </property>
</Properties>
</file>