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9"/>
  </p:notesMasterIdLst>
  <p:handoutMasterIdLst>
    <p:handoutMasterId r:id="rId50"/>
  </p:handoutMasterIdLst>
  <p:sldIdLst>
    <p:sldId id="256" r:id="rId2"/>
    <p:sldId id="257" r:id="rId3"/>
    <p:sldId id="286" r:id="rId4"/>
    <p:sldId id="287" r:id="rId5"/>
    <p:sldId id="288" r:id="rId6"/>
    <p:sldId id="289" r:id="rId7"/>
    <p:sldId id="290" r:id="rId8"/>
    <p:sldId id="291" r:id="rId9"/>
    <p:sldId id="292" r:id="rId10"/>
    <p:sldId id="293" r:id="rId11"/>
    <p:sldId id="294" r:id="rId12"/>
    <p:sldId id="295" r:id="rId13"/>
    <p:sldId id="296" r:id="rId14"/>
    <p:sldId id="302" r:id="rId15"/>
    <p:sldId id="372" r:id="rId16"/>
    <p:sldId id="303" r:id="rId17"/>
    <p:sldId id="310" r:id="rId18"/>
    <p:sldId id="304" r:id="rId19"/>
    <p:sldId id="308" r:id="rId20"/>
    <p:sldId id="309" r:id="rId21"/>
    <p:sldId id="305" r:id="rId22"/>
    <p:sldId id="311" r:id="rId23"/>
    <p:sldId id="306" r:id="rId24"/>
    <p:sldId id="312" r:id="rId25"/>
    <p:sldId id="313" r:id="rId26"/>
    <p:sldId id="369" r:id="rId27"/>
    <p:sldId id="370" r:id="rId28"/>
    <p:sldId id="262" r:id="rId29"/>
    <p:sldId id="269" r:id="rId30"/>
    <p:sldId id="366" r:id="rId31"/>
    <p:sldId id="365" r:id="rId32"/>
    <p:sldId id="367" r:id="rId33"/>
    <p:sldId id="261" r:id="rId34"/>
    <p:sldId id="267" r:id="rId35"/>
    <p:sldId id="368" r:id="rId36"/>
    <p:sldId id="279" r:id="rId37"/>
    <p:sldId id="280" r:id="rId38"/>
    <p:sldId id="281" r:id="rId39"/>
    <p:sldId id="307" r:id="rId40"/>
    <p:sldId id="371" r:id="rId41"/>
    <p:sldId id="282" r:id="rId42"/>
    <p:sldId id="272" r:id="rId43"/>
    <p:sldId id="270" r:id="rId44"/>
    <p:sldId id="374" r:id="rId45"/>
    <p:sldId id="373" r:id="rId46"/>
    <p:sldId id="339" r:id="rId47"/>
    <p:sldId id="322"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浙大初印象" id="{83123BE7-A8CB-44DF-ABED-6F789302BB12}">
          <p14:sldIdLst>
            <p14:sldId id="256"/>
            <p14:sldId id="257"/>
            <p14:sldId id="286"/>
            <p14:sldId id="287"/>
            <p14:sldId id="288"/>
            <p14:sldId id="289"/>
            <p14:sldId id="290"/>
            <p14:sldId id="291"/>
            <p14:sldId id="292"/>
            <p14:sldId id="293"/>
            <p14:sldId id="294"/>
            <p14:sldId id="295"/>
          </p14:sldIdLst>
        </p14:section>
        <p14:section name="浙大生活" id="{CCB3E85A-0CBA-48C6-9650-8B2C0CF8A0BD}">
          <p14:sldIdLst>
            <p14:sldId id="296"/>
            <p14:sldId id="302"/>
            <p14:sldId id="372"/>
            <p14:sldId id="303"/>
            <p14:sldId id="310"/>
            <p14:sldId id="304"/>
            <p14:sldId id="308"/>
            <p14:sldId id="309"/>
            <p14:sldId id="305"/>
            <p14:sldId id="311"/>
            <p14:sldId id="306"/>
            <p14:sldId id="312"/>
            <p14:sldId id="313"/>
            <p14:sldId id="369"/>
            <p14:sldId id="370"/>
            <p14:sldId id="262"/>
            <p14:sldId id="269"/>
            <p14:sldId id="366"/>
            <p14:sldId id="365"/>
            <p14:sldId id="367"/>
            <p14:sldId id="261"/>
            <p14:sldId id="267"/>
            <p14:sldId id="368"/>
            <p14:sldId id="279"/>
            <p14:sldId id="280"/>
            <p14:sldId id="281"/>
            <p14:sldId id="307"/>
            <p14:sldId id="371"/>
            <p14:sldId id="282"/>
            <p14:sldId id="272"/>
            <p14:sldId id="270"/>
            <p14:sldId id="374"/>
            <p14:sldId id="373"/>
          </p14:sldIdLst>
        </p14:section>
        <p14:section name="迎接新生活" id="{88A52A77-DF90-4A6E-BEAE-C4D54E1D7A08}">
          <p14:sldIdLst>
            <p14:sldId id="339"/>
            <p14:sldId id="3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C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7" autoAdjust="0"/>
    <p:restoredTop sz="94974" autoAdjust="0"/>
  </p:normalViewPr>
  <p:slideViewPr>
    <p:cSldViewPr snapToGrid="0">
      <p:cViewPr varScale="1">
        <p:scale>
          <a:sx n="107" d="100"/>
          <a:sy n="107" d="100"/>
        </p:scale>
        <p:origin x="316" y="72"/>
      </p:cViewPr>
      <p:guideLst/>
    </p:cSldViewPr>
  </p:slideViewPr>
  <p:outlineViewPr>
    <p:cViewPr>
      <p:scale>
        <a:sx n="33" d="100"/>
        <a:sy n="33" d="100"/>
      </p:scale>
      <p:origin x="0" y="-2616"/>
    </p:cViewPr>
  </p:outlineViewPr>
  <p:notesTextViewPr>
    <p:cViewPr>
      <p:scale>
        <a:sx n="1" d="1"/>
        <a:sy n="1" d="1"/>
      </p:scale>
      <p:origin x="0" y="0"/>
    </p:cViewPr>
  </p:notesTextViewPr>
  <p:sorterViewPr>
    <p:cViewPr>
      <p:scale>
        <a:sx n="100" d="100"/>
        <a:sy n="100" d="100"/>
      </p:scale>
      <p:origin x="0" y="-10704"/>
    </p:cViewPr>
  </p:sorterViewPr>
  <p:notesViewPr>
    <p:cSldViewPr snapToGrid="0">
      <p:cViewPr varScale="1">
        <p:scale>
          <a:sx n="69" d="100"/>
          <a:sy n="69" d="100"/>
        </p:scale>
        <p:origin x="3082" y="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6CFF2B3-4AB7-40F1-A838-42FBDDB2FB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7DDB8255-D74A-423C-B5CB-A5F51B28E2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4D74BA-522E-472A-B8A6-8CC1FF602994}" type="datetimeFigureOut">
              <a:rPr lang="zh-CN" altLang="en-US" smtClean="0"/>
              <a:t>2024/5/31</a:t>
            </a:fld>
            <a:endParaRPr lang="zh-CN" altLang="en-US"/>
          </a:p>
        </p:txBody>
      </p:sp>
      <p:sp>
        <p:nvSpPr>
          <p:cNvPr id="4" name="页脚占位符 3">
            <a:extLst>
              <a:ext uri="{FF2B5EF4-FFF2-40B4-BE49-F238E27FC236}">
                <a16:creationId xmlns:a16="http://schemas.microsoft.com/office/drawing/2014/main" id="{CD497E9E-2645-4C62-A495-D2DB523DC4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CD2E643-2A24-4FF4-88CF-B9AC66E3AF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A39126-7B4D-419C-A7BB-58221274E7C4}" type="slidenum">
              <a:rPr lang="zh-CN" altLang="en-US" smtClean="0"/>
              <a:t>‹#›</a:t>
            </a:fld>
            <a:endParaRPr lang="zh-CN" altLang="en-US"/>
          </a:p>
        </p:txBody>
      </p:sp>
    </p:spTree>
    <p:extLst>
      <p:ext uri="{BB962C8B-B14F-4D97-AF65-F5344CB8AC3E}">
        <p14:creationId xmlns:p14="http://schemas.microsoft.com/office/powerpoint/2010/main" val="3142323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60C3-5354-455E-9292-C75958131EFE}" type="datetimeFigureOut">
              <a:rPr lang="zh-CN" altLang="en-US" smtClean="0"/>
              <a:t>2024/5/31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87766-510E-4066-A799-7E33A8654E6C}" type="slidenum">
              <a:rPr lang="zh-CN" altLang="en-US" smtClean="0"/>
              <a:t>‹#›</a:t>
            </a:fld>
            <a:endParaRPr lang="zh-CN" altLang="en-US"/>
          </a:p>
        </p:txBody>
      </p:sp>
    </p:spTree>
    <p:extLst>
      <p:ext uri="{BB962C8B-B14F-4D97-AF65-F5344CB8AC3E}">
        <p14:creationId xmlns:p14="http://schemas.microsoft.com/office/powerpoint/2010/main" val="381885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通识基础</a:t>
            </a:r>
            <a:endParaRPr lang="en-US" altLang="zh-CN" dirty="0"/>
          </a:p>
          <a:p>
            <a:r>
              <a:rPr lang="en-US" altLang="zh-CN" dirty="0"/>
              <a:t>-</a:t>
            </a:r>
            <a:r>
              <a:rPr lang="zh-CN" altLang="en-US" dirty="0"/>
              <a:t>大班（微积分、大物、有机、普化）</a:t>
            </a:r>
            <a:endParaRPr lang="en-US" altLang="zh-CN" dirty="0"/>
          </a:p>
          <a:p>
            <a:r>
              <a:rPr lang="en-US" altLang="zh-CN" dirty="0"/>
              <a:t>-</a:t>
            </a:r>
            <a:r>
              <a:rPr lang="zh-CN" altLang="en-US" dirty="0"/>
              <a:t>小班（思政）</a:t>
            </a:r>
            <a:endParaRPr lang="en-US" altLang="zh-CN" dirty="0"/>
          </a:p>
          <a:p>
            <a:r>
              <a:rPr lang="en-US" altLang="zh-CN" dirty="0"/>
              <a:t>#</a:t>
            </a:r>
            <a:r>
              <a:rPr lang="zh-CN" altLang="en-US" dirty="0"/>
              <a:t>专业基础</a:t>
            </a:r>
            <a:endParaRPr lang="en-US" altLang="zh-CN" dirty="0"/>
          </a:p>
          <a:p>
            <a:r>
              <a:rPr lang="en-US" altLang="zh-CN" dirty="0"/>
              <a:t>#</a:t>
            </a:r>
            <a:r>
              <a:rPr lang="zh-CN" altLang="en-US" dirty="0"/>
              <a:t>实验课</a:t>
            </a:r>
            <a:endParaRPr lang="en-US" altLang="zh-CN" dirty="0"/>
          </a:p>
          <a:p>
            <a:r>
              <a:rPr lang="en-US" altLang="zh-CN" dirty="0"/>
              <a:t>#</a:t>
            </a:r>
            <a:r>
              <a:rPr lang="zh-CN" altLang="en-US" dirty="0"/>
              <a:t>选修通识</a:t>
            </a:r>
            <a:endParaRPr lang="en-US" altLang="zh-CN" dirty="0"/>
          </a:p>
          <a:p>
            <a:r>
              <a:rPr lang="en-US" altLang="zh-CN" dirty="0"/>
              <a:t>-</a:t>
            </a:r>
            <a:r>
              <a:rPr lang="zh-CN" altLang="en-US" dirty="0"/>
              <a:t>小班授课</a:t>
            </a:r>
            <a:endParaRPr lang="en-US" altLang="zh-CN" dirty="0"/>
          </a:p>
          <a:p>
            <a:r>
              <a:rPr lang="en-US" altLang="zh-CN" dirty="0"/>
              <a:t>-</a:t>
            </a:r>
            <a:r>
              <a:rPr lang="zh-CN" altLang="en-US" dirty="0"/>
              <a:t>讨论教室</a:t>
            </a:r>
            <a:endParaRPr lang="en-US" altLang="zh-CN" dirty="0"/>
          </a:p>
        </p:txBody>
      </p:sp>
      <p:sp>
        <p:nvSpPr>
          <p:cNvPr id="4" name="灯片编号占位符 3"/>
          <p:cNvSpPr>
            <a:spLocks noGrp="1"/>
          </p:cNvSpPr>
          <p:nvPr>
            <p:ph type="sldNum" sz="quarter" idx="5"/>
          </p:nvPr>
        </p:nvSpPr>
        <p:spPr/>
        <p:txBody>
          <a:bodyPr/>
          <a:lstStyle/>
          <a:p>
            <a:fld id="{C8C87766-510E-4066-A799-7E33A8654E6C}" type="slidenum">
              <a:rPr lang="zh-CN" altLang="en-US" smtClean="0"/>
              <a:t>36</a:t>
            </a:fld>
            <a:endParaRPr lang="zh-CN" altLang="en-US"/>
          </a:p>
        </p:txBody>
      </p:sp>
    </p:spTree>
    <p:extLst>
      <p:ext uri="{BB962C8B-B14F-4D97-AF65-F5344CB8AC3E}">
        <p14:creationId xmlns:p14="http://schemas.microsoft.com/office/powerpoint/2010/main" val="28834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C87766-510E-4066-A799-7E33A8654E6C}" type="slidenum">
              <a:rPr lang="zh-CN" altLang="en-US" smtClean="0"/>
              <a:t>37</a:t>
            </a:fld>
            <a:endParaRPr lang="zh-CN" altLang="en-US"/>
          </a:p>
        </p:txBody>
      </p:sp>
    </p:spTree>
    <p:extLst>
      <p:ext uri="{BB962C8B-B14F-4D97-AF65-F5344CB8AC3E}">
        <p14:creationId xmlns:p14="http://schemas.microsoft.com/office/powerpoint/2010/main" val="96216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纸面作业线下交</a:t>
            </a:r>
            <a:r>
              <a:rPr lang="en-US" altLang="zh-CN" dirty="0"/>
              <a:t>/</a:t>
            </a:r>
            <a:r>
              <a:rPr lang="zh-CN" altLang="en-US" dirty="0"/>
              <a:t>线上交</a:t>
            </a:r>
            <a:endParaRPr lang="en-US" altLang="zh-CN" dirty="0"/>
          </a:p>
          <a:p>
            <a:r>
              <a:rPr lang="zh-CN" altLang="en-US" dirty="0"/>
              <a:t>线上练习</a:t>
            </a:r>
            <a:endParaRPr lang="en-US" altLang="zh-CN" dirty="0"/>
          </a:p>
          <a:p>
            <a:r>
              <a:rPr lang="zh-CN" altLang="en-US" dirty="0"/>
              <a:t>线上</a:t>
            </a:r>
            <a:r>
              <a:rPr lang="en-US" altLang="zh-CN" dirty="0" err="1"/>
              <a:t>mooc</a:t>
            </a:r>
            <a:endParaRPr lang="en-US" altLang="zh-CN" dirty="0"/>
          </a:p>
          <a:p>
            <a:r>
              <a:rPr lang="zh-CN" altLang="en-US" dirty="0"/>
              <a:t>线上讨论</a:t>
            </a:r>
            <a:endParaRPr lang="en-US" altLang="zh-CN" dirty="0"/>
          </a:p>
          <a:p>
            <a:r>
              <a:rPr lang="en-US" altLang="zh-CN" dirty="0"/>
              <a:t>Pre</a:t>
            </a:r>
          </a:p>
          <a:p>
            <a:r>
              <a:rPr lang="zh-CN" altLang="en-US" dirty="0"/>
              <a:t>小论文</a:t>
            </a:r>
            <a:endParaRPr lang="en-US" altLang="zh-CN" dirty="0"/>
          </a:p>
          <a:p>
            <a:r>
              <a:rPr lang="zh-CN" altLang="en-US" dirty="0"/>
              <a:t>项目大作业</a:t>
            </a:r>
            <a:endParaRPr lang="en-US" altLang="zh-CN" dirty="0"/>
          </a:p>
          <a:p>
            <a:r>
              <a:rPr lang="zh-CN" altLang="en-US" dirty="0"/>
              <a:t>调研报告</a:t>
            </a:r>
            <a:endParaRPr lang="en-US" altLang="zh-CN" dirty="0"/>
          </a:p>
          <a:p>
            <a:r>
              <a:rPr lang="zh-CN" altLang="en-US" dirty="0"/>
              <a:t>小测</a:t>
            </a:r>
            <a:endParaRPr lang="en-US" altLang="zh-CN" dirty="0"/>
          </a:p>
          <a:p>
            <a:r>
              <a:rPr lang="zh-CN" altLang="en-US" dirty="0"/>
              <a:t>期中</a:t>
            </a:r>
            <a:r>
              <a:rPr lang="en-US" altLang="zh-CN" dirty="0"/>
              <a:t>/</a:t>
            </a:r>
            <a:r>
              <a:rPr lang="zh-CN" altLang="en-US" dirty="0"/>
              <a:t>期末考试</a:t>
            </a:r>
          </a:p>
        </p:txBody>
      </p:sp>
      <p:sp>
        <p:nvSpPr>
          <p:cNvPr id="4" name="灯片编号占位符 3"/>
          <p:cNvSpPr>
            <a:spLocks noGrp="1"/>
          </p:cNvSpPr>
          <p:nvPr>
            <p:ph type="sldNum" sz="quarter" idx="5"/>
          </p:nvPr>
        </p:nvSpPr>
        <p:spPr/>
        <p:txBody>
          <a:bodyPr/>
          <a:lstStyle/>
          <a:p>
            <a:fld id="{C8C87766-510E-4066-A799-7E33A8654E6C}" type="slidenum">
              <a:rPr lang="zh-CN" altLang="en-US" smtClean="0"/>
              <a:t>38</a:t>
            </a:fld>
            <a:endParaRPr lang="zh-CN" altLang="en-US"/>
          </a:p>
        </p:txBody>
      </p:sp>
    </p:spTree>
    <p:extLst>
      <p:ext uri="{BB962C8B-B14F-4D97-AF65-F5344CB8AC3E}">
        <p14:creationId xmlns:p14="http://schemas.microsoft.com/office/powerpoint/2010/main" val="264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endParaRPr lang="en-US" altLang="zh-CN" dirty="0"/>
          </a:p>
          <a:p>
            <a:pPr lvl="1"/>
            <a:r>
              <a:rPr lang="zh-CN" altLang="en-US" dirty="0"/>
              <a:t>绩点成绩</a:t>
            </a:r>
            <a:endParaRPr lang="en-US" altLang="zh-CN" dirty="0"/>
          </a:p>
          <a:p>
            <a:pPr lvl="1"/>
            <a:r>
              <a:rPr lang="zh-CN" altLang="en-US" dirty="0"/>
              <a:t>体测成绩</a:t>
            </a:r>
            <a:endParaRPr lang="en-US" altLang="zh-CN" dirty="0"/>
          </a:p>
          <a:p>
            <a:pPr lvl="1"/>
            <a:r>
              <a:rPr lang="zh-CN" altLang="en-US" dirty="0"/>
              <a:t>参与活动纪实：</a:t>
            </a:r>
            <a:endParaRPr lang="en-US" altLang="zh-CN" dirty="0"/>
          </a:p>
          <a:p>
            <a:pPr lvl="1"/>
            <a:r>
              <a:rPr lang="en-US" altLang="zh-CN" dirty="0"/>
              <a:t>	</a:t>
            </a:r>
            <a:r>
              <a:rPr lang="zh-CN" altLang="en-US" dirty="0"/>
              <a:t>院内</a:t>
            </a:r>
            <a:endParaRPr lang="en-US" altLang="zh-CN" dirty="0"/>
          </a:p>
          <a:p>
            <a:pPr lvl="1"/>
            <a:r>
              <a:rPr lang="en-US" altLang="zh-CN" dirty="0"/>
              <a:t>	</a:t>
            </a:r>
            <a:r>
              <a:rPr lang="zh-CN" altLang="en-US" dirty="0"/>
              <a:t>院外</a:t>
            </a:r>
            <a:endParaRPr lang="en-US" altLang="zh-CN" dirty="0"/>
          </a:p>
          <a:p>
            <a:pPr lvl="1"/>
            <a:endParaRPr lang="en-US" altLang="zh-CN" dirty="0"/>
          </a:p>
          <a:p>
            <a:pPr lvl="1"/>
            <a:r>
              <a:rPr lang="zh-CN" altLang="en-US" dirty="0"/>
              <a:t>关注浙大官网、学院官网、医学院官网（</a:t>
            </a:r>
            <a:r>
              <a:rPr lang="en-US" altLang="zh-CN" dirty="0"/>
              <a:t>md</a:t>
            </a:r>
            <a:r>
              <a:rPr lang="zh-CN" altLang="en-US" dirty="0"/>
              <a:t>，自己都没咋看过）</a:t>
            </a:r>
            <a:endParaRPr lang="en-US" altLang="zh-CN" dirty="0"/>
          </a:p>
        </p:txBody>
      </p:sp>
      <p:sp>
        <p:nvSpPr>
          <p:cNvPr id="4" name="灯片编号占位符 3"/>
          <p:cNvSpPr>
            <a:spLocks noGrp="1"/>
          </p:cNvSpPr>
          <p:nvPr>
            <p:ph type="sldNum" sz="quarter" idx="5"/>
          </p:nvPr>
        </p:nvSpPr>
        <p:spPr/>
        <p:txBody>
          <a:bodyPr/>
          <a:lstStyle/>
          <a:p>
            <a:fld id="{C8C87766-510E-4066-A799-7E33A8654E6C}" type="slidenum">
              <a:rPr lang="zh-CN" altLang="en-US" smtClean="0"/>
              <a:t>41</a:t>
            </a:fld>
            <a:endParaRPr lang="zh-CN" altLang="en-US"/>
          </a:p>
        </p:txBody>
      </p:sp>
    </p:spTree>
    <p:extLst>
      <p:ext uri="{BB962C8B-B14F-4D97-AF65-F5344CB8AC3E}">
        <p14:creationId xmlns:p14="http://schemas.microsoft.com/office/powerpoint/2010/main" val="177928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t>47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691528-4906-4CF4-9BCA-6FCE9BB7710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ACAA58C-8506-4BC9-B0A0-ACD10E9F6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EDA888-6B3B-4210-96E8-B18D288A8E50}"/>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369BCB7A-B33A-4CC5-AE68-7BD44845EF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CBFB0E-8C3D-49D2-B952-94EAE0090048}"/>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122189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41E514-FFF8-48E5-AD8C-08E5FF5338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B047B7B-06E3-4519-AAA1-7A6D0B2E78D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47E89-3E47-4B96-AB1A-2AEB81EB2CC8}"/>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5B3B232E-34F6-4010-94B1-118447B036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CB60F5-2CCB-45A5-8299-7EB745FE1BBA}"/>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331431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5C8C271-C43A-4A1D-9BBF-971322DFEAF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71DB303-21C5-4572-BC95-75C67A65A54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64C2B7-CC20-4C52-A0E0-0536F6608173}"/>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E1899484-BE21-4CA9-B4E3-153543FF28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526932-07E2-438F-B23A-0FC67ADAB729}"/>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419583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67785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155FF7-9E3B-428C-83B6-7246294426B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4617D0-8C1C-4304-AE6A-073D92484F0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23B1605-823E-4F7E-A186-CC4C4C6DFE8D}"/>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B32DC1AC-B18A-4CBE-B925-F0F349D1A7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42DB0B-0B58-4967-9067-01261CC45D95}"/>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170745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469D87-494A-48F7-84AE-4D2E47CC826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3E4696-7437-4F90-A05F-06916790C3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91756FA-F4FA-47E1-8575-7B543C3E8413}"/>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8478856C-BDB3-4273-A174-0E8323F61C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3EDADB-101B-4864-B5ED-BBB0C8EC749E}"/>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3690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AD16C-CB8A-46CE-BCD5-BB485747CE0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7BCB464-7521-41CF-A067-3170D6E34C4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C00C353-CF85-406D-AC74-E3C815C981C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3FA4C50-18BD-47CC-8B76-6AF6D1552E39}"/>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2EC1489A-F4F7-49FC-8DF9-39BB04E91B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9191C2C-E10A-4D71-95C3-885806E90EF3}"/>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237587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516DCC-9B7E-47C3-B945-AF98D6FDC2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F48602-EFE7-4A6D-B94A-3DA4AAB54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408EB82-D2FF-4C5A-93AF-D22E4DE2F1E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2A2100F-7AB1-4C4E-87A7-C654EAC94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D6018AC-3A46-4236-9C7D-90382AA5BD7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6FB3D4E-3829-404A-A02C-976694ACD732}"/>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8" name="页脚占位符 7">
            <a:extLst>
              <a:ext uri="{FF2B5EF4-FFF2-40B4-BE49-F238E27FC236}">
                <a16:creationId xmlns:a16="http://schemas.microsoft.com/office/drawing/2014/main" id="{E44891F5-0CC9-498E-B27A-C734B7EF2A8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63800D8-5761-43A3-A029-154D36D9AA66}"/>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71425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E694FB-7C6B-40D3-91FB-D2753415830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746552A-5135-4472-A308-609FCD3E62D8}"/>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4" name="页脚占位符 3">
            <a:extLst>
              <a:ext uri="{FF2B5EF4-FFF2-40B4-BE49-F238E27FC236}">
                <a16:creationId xmlns:a16="http://schemas.microsoft.com/office/drawing/2014/main" id="{760CE88C-2B19-498F-8057-E2906BF9C65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CFFAE7-85D0-4322-AED3-1099C1774EFB}"/>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236698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8D294C3-C250-42C9-9171-BDA7C3E5B6F2}"/>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3" name="页脚占位符 2">
            <a:extLst>
              <a:ext uri="{FF2B5EF4-FFF2-40B4-BE49-F238E27FC236}">
                <a16:creationId xmlns:a16="http://schemas.microsoft.com/office/drawing/2014/main" id="{8FC11351-B05B-4868-A749-8BB4583231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7880608-8521-486A-BA83-2C1D90109B02}"/>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269606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7E8B9-F21D-4916-BCDF-BA6BA7FF13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C32490-E9FD-4EC8-BAEA-EA6979645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C60AE9E-3E43-4A04-9BD6-EC48665F1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02BDB4B-4F4D-4E58-B97C-306E160B6C47}"/>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7EA8EB4B-B447-4EEE-8DB8-6310C1383C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C35A06-C311-41B2-B529-0C0B2B4EFD6C}"/>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26059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894B24-5828-4F3C-A4BF-CD39A269F8D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3333B55-76B8-4E92-AB0F-E017007562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24C981-25DB-4602-B270-9564BFE7E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7F46E47-BD43-4E2B-8E41-1E4842BFD5AE}"/>
              </a:ext>
            </a:extLst>
          </p:cNvPr>
          <p:cNvSpPr>
            <a:spLocks noGrp="1"/>
          </p:cNvSpPr>
          <p:nvPr>
            <p:ph type="dt" sz="half" idx="10"/>
          </p:nvPr>
        </p:nvSpPr>
        <p:spPr/>
        <p:txBody>
          <a:bodyPr/>
          <a:lstStyle/>
          <a:p>
            <a:fld id="{2179F7D6-9F1C-437F-8ACD-209B4D0CFA06}"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32A143C2-A9B0-45E0-AB96-4F6D8663A5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928E27F-EC1B-4FBC-B6A5-89EA44A91EA4}"/>
              </a:ext>
            </a:extLst>
          </p:cNvPr>
          <p:cNvSpPr>
            <a:spLocks noGrp="1"/>
          </p:cNvSpPr>
          <p:nvPr>
            <p:ph type="sldNum" sz="quarter" idx="12"/>
          </p:nvPr>
        </p:nvSpPr>
        <p:spPr/>
        <p:txBody>
          <a:body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349241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UpDiag">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699658-98AB-4375-8D1D-870264B69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853A113-DC75-41ED-8997-CE24C9A69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C6945-8B48-4181-9A61-9A5715872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9F7D6-9F1C-437F-8ACD-209B4D0CFA0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7D10CC69-2054-4282-AA9C-B6718A63E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C27A136-44C4-4953-ABDD-A36463F3C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8F2AD-DA9F-42EF-8B72-06284591EDBF}" type="slidenum">
              <a:rPr lang="zh-CN" altLang="en-US" smtClean="0"/>
              <a:t>‹#›</a:t>
            </a:fld>
            <a:endParaRPr lang="zh-CN" altLang="en-US"/>
          </a:p>
        </p:txBody>
      </p:sp>
    </p:spTree>
    <p:extLst>
      <p:ext uri="{BB962C8B-B14F-4D97-AF65-F5344CB8AC3E}">
        <p14:creationId xmlns:p14="http://schemas.microsoft.com/office/powerpoint/2010/main" val="17238952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mp.weixin.qq.com/s/-ew0koloSazRbG3T_LW38A" TargetMode="Externa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hyperlink" Target="https://cn.bing.com/images/search?q=%E7%BE%8E%E5%9B%A2%E5%9B%BE%E6%A0%87&amp;FORM=IQFRBA&amp;id=E4546B102C9C5FC2D82948EAE97A43303E1FF292" TargetMode="Externa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s://cn.bing.com/images/search?q=%E9%A5%BF%E4%BA%86%E5%90%97%E5%9B%BE%E6%A0%87&amp;FORM=IQFRBA&amp;id=29CBEA0EDD346462093F2C791DC9BE1AC8F2852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mp.weixin.qq.com/s/640FGqmwvi6egXlhijDyWQ"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hyperlink" Target="https://mp.weixin.qq.com/s/xtRo7OAokEzWMwsevrITUQ" TargetMode="External"/><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0C55B768-D08C-4A72-BF45-F22870D5A58A}"/>
              </a:ext>
            </a:extLst>
          </p:cNvPr>
          <p:cNvGrpSpPr/>
          <p:nvPr/>
        </p:nvGrpSpPr>
        <p:grpSpPr>
          <a:xfrm>
            <a:off x="2372828" y="3523912"/>
            <a:ext cx="7446344" cy="536536"/>
            <a:chOff x="1996980" y="5116127"/>
            <a:chExt cx="6541476" cy="396511"/>
          </a:xfrm>
        </p:grpSpPr>
        <p:grpSp>
          <p:nvGrpSpPr>
            <p:cNvPr id="27" name="组合 26">
              <a:extLst>
                <a:ext uri="{FF2B5EF4-FFF2-40B4-BE49-F238E27FC236}">
                  <a16:creationId xmlns:a16="http://schemas.microsoft.com/office/drawing/2014/main" id="{26B9562E-5C78-4C35-A1E7-15FBA66D07D7}"/>
                </a:ext>
              </a:extLst>
            </p:cNvPr>
            <p:cNvGrpSpPr/>
            <p:nvPr/>
          </p:nvGrpSpPr>
          <p:grpSpPr>
            <a:xfrm>
              <a:off x="5267718" y="5125776"/>
              <a:ext cx="3270738" cy="386862"/>
              <a:chOff x="114300" y="5011615"/>
              <a:chExt cx="3270738" cy="386862"/>
            </a:xfrm>
            <a:solidFill>
              <a:schemeClr val="accent4">
                <a:lumMod val="40000"/>
                <a:lumOff val="60000"/>
              </a:schemeClr>
            </a:solidFill>
          </p:grpSpPr>
          <p:sp>
            <p:nvSpPr>
              <p:cNvPr id="28" name="矩形 27">
                <a:extLst>
                  <a:ext uri="{FF2B5EF4-FFF2-40B4-BE49-F238E27FC236}">
                    <a16:creationId xmlns:a16="http://schemas.microsoft.com/office/drawing/2014/main" id="{30A94372-ABBF-4E4A-9186-2AFB29CDB53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8F188ED-0D67-43AE-923D-F1E30BAE721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a:extLst>
                <a:ext uri="{FF2B5EF4-FFF2-40B4-BE49-F238E27FC236}">
                  <a16:creationId xmlns:a16="http://schemas.microsoft.com/office/drawing/2014/main" id="{2E565FB5-42E8-43B4-A064-2A67B2FED2F8}"/>
                </a:ext>
              </a:extLst>
            </p:cNvPr>
            <p:cNvGrpSpPr/>
            <p:nvPr/>
          </p:nvGrpSpPr>
          <p:grpSpPr>
            <a:xfrm rot="10800000">
              <a:off x="1996980" y="5116127"/>
              <a:ext cx="3270738" cy="386862"/>
              <a:chOff x="114300" y="5011615"/>
              <a:chExt cx="3270738" cy="386862"/>
            </a:xfrm>
            <a:solidFill>
              <a:schemeClr val="accent4">
                <a:lumMod val="40000"/>
                <a:lumOff val="60000"/>
              </a:schemeClr>
            </a:solidFill>
          </p:grpSpPr>
          <p:sp>
            <p:nvSpPr>
              <p:cNvPr id="31" name="矩形 30">
                <a:extLst>
                  <a:ext uri="{FF2B5EF4-FFF2-40B4-BE49-F238E27FC236}">
                    <a16:creationId xmlns:a16="http://schemas.microsoft.com/office/drawing/2014/main" id="{78C26EF1-B8A9-4086-BBAA-018463939C35}"/>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DD809BF-7D40-4DAA-A8A6-871A4E7B6990}"/>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a:extLst>
              <a:ext uri="{FF2B5EF4-FFF2-40B4-BE49-F238E27FC236}">
                <a16:creationId xmlns:a16="http://schemas.microsoft.com/office/drawing/2014/main" id="{3F0A2AB0-C0ED-416B-8A26-128FC38300DD}"/>
              </a:ext>
            </a:extLst>
          </p:cNvPr>
          <p:cNvSpPr>
            <a:spLocks noGrp="1"/>
          </p:cNvSpPr>
          <p:nvPr>
            <p:ph type="ctrTitle"/>
          </p:nvPr>
        </p:nvSpPr>
        <p:spPr/>
        <p:txBody>
          <a:bodyPr>
            <a:normAutofit/>
          </a:bodyPr>
          <a:lstStyle/>
          <a:p>
            <a:r>
              <a:rPr lang="en-US" altLang="zh-CN" sz="7200" dirty="0">
                <a:latin typeface="微软雅黑" panose="020B0503020204020204" pitchFamily="34" charset="-122"/>
                <a:ea typeface="微软雅黑" panose="020B0503020204020204" pitchFamily="34" charset="-122"/>
              </a:rPr>
              <a:t>2023</a:t>
            </a:r>
            <a:r>
              <a:rPr lang="zh-CN" altLang="en-US" sz="7200" dirty="0">
                <a:latin typeface="微软雅黑" panose="020B0503020204020204" pitchFamily="34" charset="-122"/>
                <a:ea typeface="微软雅黑" panose="020B0503020204020204" pitchFamily="34" charset="-122"/>
              </a:rPr>
              <a:t>紫金港速通计划</a:t>
            </a:r>
          </a:p>
        </p:txBody>
      </p:sp>
      <p:sp>
        <p:nvSpPr>
          <p:cNvPr id="3" name="副标题 2">
            <a:extLst>
              <a:ext uri="{FF2B5EF4-FFF2-40B4-BE49-F238E27FC236}">
                <a16:creationId xmlns:a16="http://schemas.microsoft.com/office/drawing/2014/main" id="{B8737CB7-1C0B-431A-A09C-4ADFA9A53F6F}"/>
              </a:ext>
            </a:extLst>
          </p:cNvPr>
          <p:cNvSpPr>
            <a:spLocks noGrp="1"/>
          </p:cNvSpPr>
          <p:nvPr>
            <p:ph type="subTitle" idx="1"/>
          </p:nvPr>
        </p:nvSpPr>
        <p:spPr/>
        <p:txBody>
          <a:bodyPr/>
          <a:lstStyle/>
          <a:p>
            <a:r>
              <a:rPr lang="zh-CN" altLang="en-US" b="1" dirty="0"/>
              <a:t>基础医学</a:t>
            </a:r>
          </a:p>
        </p:txBody>
      </p:sp>
      <p:sp>
        <p:nvSpPr>
          <p:cNvPr id="4" name="椭圆 3">
            <a:extLst>
              <a:ext uri="{FF2B5EF4-FFF2-40B4-BE49-F238E27FC236}">
                <a16:creationId xmlns:a16="http://schemas.microsoft.com/office/drawing/2014/main" id="{5D656861-243E-4BF0-BE8B-460F3ABEEBE9}"/>
              </a:ext>
            </a:extLst>
          </p:cNvPr>
          <p:cNvSpPr/>
          <p:nvPr/>
        </p:nvSpPr>
        <p:spPr>
          <a:xfrm>
            <a:off x="-427198" y="-371647"/>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2607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AB98ADC-74FA-4D62-8F9A-129E12E02B8D}"/>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F03CD91E-0194-4462-A3B6-6B052D52DB79}"/>
              </a:ext>
            </a:extLst>
          </p:cNvPr>
          <p:cNvSpPr/>
          <p:nvPr/>
        </p:nvSpPr>
        <p:spPr>
          <a:xfrm>
            <a:off x="0" y="-3410713"/>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2479607" y="2525018"/>
            <a:ext cx="7720465" cy="1569660"/>
          </a:xfrm>
          <a:prstGeom prst="rect">
            <a:avLst/>
          </a:prstGeom>
          <a:noFill/>
        </p:spPr>
        <p:txBody>
          <a:bodyPr wrap="square" rtlCol="0">
            <a:spAutoFit/>
          </a:bodyPr>
          <a:lstStyle/>
          <a:p>
            <a:r>
              <a:rPr lang="en-US" altLang="zh-CN" sz="9600" dirty="0" err="1">
                <a:latin typeface="幼圆" panose="02010509060101010101" pitchFamily="49" charset="-122"/>
                <a:ea typeface="幼圆" panose="02010509060101010101" pitchFamily="49" charset="-122"/>
              </a:rPr>
              <a:t>Bg</a:t>
            </a:r>
            <a:r>
              <a:rPr lang="zh-CN" altLang="en-US" sz="9600" dirty="0">
                <a:latin typeface="幼圆" panose="02010509060101010101" pitchFamily="49" charset="-122"/>
                <a:ea typeface="幼圆" panose="02010509060101010101" pitchFamily="49" charset="-122"/>
              </a:rPr>
              <a:t>，</a:t>
            </a:r>
            <a:r>
              <a:rPr lang="en-US" altLang="zh-CN" sz="9600" dirty="0">
                <a:latin typeface="幼圆" panose="02010509060101010101" pitchFamily="49" charset="-122"/>
                <a:ea typeface="幼圆" panose="02010509060101010101" pitchFamily="49" charset="-122"/>
              </a:rPr>
              <a:t>pre</a:t>
            </a:r>
            <a:r>
              <a:rPr lang="zh-CN" altLang="en-US" sz="9600" dirty="0">
                <a:latin typeface="幼圆" panose="02010509060101010101" pitchFamily="49" charset="-122"/>
                <a:ea typeface="幼圆" panose="02010509060101010101" pitchFamily="49" charset="-122"/>
              </a:rPr>
              <a:t>，</a:t>
            </a:r>
            <a:r>
              <a:rPr lang="en-US" altLang="zh-CN" sz="9600" dirty="0" err="1">
                <a:latin typeface="幼圆" panose="02010509060101010101" pitchFamily="49" charset="-122"/>
                <a:ea typeface="幼圆" panose="02010509060101010101" pitchFamily="49" charset="-122"/>
              </a:rPr>
              <a:t>ddl</a:t>
            </a:r>
            <a:endParaRPr lang="zh-CN" altLang="en-US" sz="9600" dirty="0">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79442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AB98ADC-74FA-4D62-8F9A-129E12E02B8D}"/>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F03CD91E-0194-4462-A3B6-6B052D52DB79}"/>
              </a:ext>
            </a:extLst>
          </p:cNvPr>
          <p:cNvSpPr/>
          <p:nvPr/>
        </p:nvSpPr>
        <p:spPr>
          <a:xfrm>
            <a:off x="0" y="-3529865"/>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4224488" y="2525018"/>
            <a:ext cx="5206064" cy="1569660"/>
          </a:xfrm>
          <a:prstGeom prst="rect">
            <a:avLst/>
          </a:prstGeom>
          <a:noFill/>
        </p:spPr>
        <p:txBody>
          <a:bodyPr wrap="square" rtlCol="0">
            <a:spAutoFit/>
          </a:bodyPr>
          <a:lstStyle/>
          <a:p>
            <a:r>
              <a:rPr lang="zh-CN" altLang="en-US" sz="9600" dirty="0">
                <a:latin typeface="幼圆" panose="02010509060101010101" pitchFamily="49" charset="-122"/>
                <a:ea typeface="幼圆" panose="02010509060101010101" pitchFamily="49" charset="-122"/>
              </a:rPr>
              <a:t>堕落街</a:t>
            </a:r>
          </a:p>
        </p:txBody>
      </p:sp>
    </p:spTree>
    <p:extLst>
      <p:ext uri="{BB962C8B-B14F-4D97-AF65-F5344CB8AC3E}">
        <p14:creationId xmlns:p14="http://schemas.microsoft.com/office/powerpoint/2010/main" val="4266161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D9B6202-45BB-4386-95E2-A8585BDBD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7"/>
            <a:ext cx="12192000" cy="6858000"/>
          </a:xfrm>
          <a:prstGeom prst="rect">
            <a:avLst/>
          </a:prstGeom>
        </p:spPr>
      </p:pic>
      <p:pic>
        <p:nvPicPr>
          <p:cNvPr id="6" name="图片 5">
            <a:extLst>
              <a:ext uri="{FF2B5EF4-FFF2-40B4-BE49-F238E27FC236}">
                <a16:creationId xmlns:a16="http://schemas.microsoft.com/office/drawing/2014/main" id="{C16FE75D-9232-4570-A99B-62C7FBD83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095" y="1631953"/>
            <a:ext cx="1150961" cy="1150961"/>
          </a:xfrm>
          <a:prstGeom prst="rect">
            <a:avLst/>
          </a:prstGeom>
        </p:spPr>
      </p:pic>
      <p:sp>
        <p:nvSpPr>
          <p:cNvPr id="7" name="矩形 6">
            <a:extLst>
              <a:ext uri="{FF2B5EF4-FFF2-40B4-BE49-F238E27FC236}">
                <a16:creationId xmlns:a16="http://schemas.microsoft.com/office/drawing/2014/main" id="{990DC44D-EF7F-4E8E-B238-B31A45A51FF9}"/>
              </a:ext>
            </a:extLst>
          </p:cNvPr>
          <p:cNvSpPr/>
          <p:nvPr/>
        </p:nvSpPr>
        <p:spPr>
          <a:xfrm>
            <a:off x="0" y="-3401570"/>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10BCA88-7D76-459A-AEF0-D096E0CA3537}"/>
              </a:ext>
            </a:extLst>
          </p:cNvPr>
          <p:cNvSpPr/>
          <p:nvPr/>
        </p:nvSpPr>
        <p:spPr>
          <a:xfrm>
            <a:off x="15240" y="3438143"/>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528EC1F1-C194-4EEE-96B3-58070CB890FA}"/>
              </a:ext>
            </a:extLst>
          </p:cNvPr>
          <p:cNvSpPr txBox="1"/>
          <p:nvPr/>
        </p:nvSpPr>
        <p:spPr>
          <a:xfrm>
            <a:off x="3492968" y="2525018"/>
            <a:ext cx="5206064" cy="1569660"/>
          </a:xfrm>
          <a:prstGeom prst="rect">
            <a:avLst/>
          </a:prstGeom>
          <a:noFill/>
        </p:spPr>
        <p:txBody>
          <a:bodyPr wrap="square" rtlCol="0">
            <a:spAutoFit/>
          </a:bodyPr>
          <a:lstStyle/>
          <a:p>
            <a:r>
              <a:rPr lang="zh-CN" altLang="en-US" sz="9600" dirty="0">
                <a:latin typeface="幼圆" panose="02010509060101010101" pitchFamily="49" charset="-122"/>
                <a:ea typeface="幼圆" panose="02010509060101010101" pitchFamily="49" charset="-122"/>
              </a:rPr>
              <a:t>彩票系统</a:t>
            </a:r>
          </a:p>
        </p:txBody>
      </p:sp>
    </p:spTree>
    <p:extLst>
      <p:ext uri="{BB962C8B-B14F-4D97-AF65-F5344CB8AC3E}">
        <p14:creationId xmlns:p14="http://schemas.microsoft.com/office/powerpoint/2010/main" val="385657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3.7037E-6 L 0 -0.54306 " pathEditMode="relative" rAng="0" ptsTypes="AA">
                                      <p:cBhvr>
                                        <p:cTn id="6" dur="2000" fill="hold"/>
                                        <p:tgtEl>
                                          <p:spTgt spid="7"/>
                                        </p:tgtEl>
                                        <p:attrNameLst>
                                          <p:attrName>ppt_x</p:attrName>
                                          <p:attrName>ppt_y</p:attrName>
                                        </p:attrNameLst>
                                      </p:cBhvr>
                                      <p:rCtr x="0" y="-27153"/>
                                    </p:animMotion>
                                  </p:childTnLst>
                                </p:cTn>
                              </p:par>
                              <p:par>
                                <p:cTn id="7" presetID="42" presetClass="path" presetSubtype="0" accel="50000" decel="50000" fill="hold" grpId="0" nodeType="withEffect">
                                  <p:stCondLst>
                                    <p:cond delay="0"/>
                                  </p:stCondLst>
                                  <p:childTnLst>
                                    <p:animMotion origin="layout" path="M -2.08333E-6 0 L -2.08333E-6 0.63704 " pathEditMode="relative" rAng="0" ptsTypes="AA">
                                      <p:cBhvr>
                                        <p:cTn id="8" dur="2000" fill="hold"/>
                                        <p:tgtEl>
                                          <p:spTgt spid="8"/>
                                        </p:tgtEl>
                                        <p:attrNameLst>
                                          <p:attrName>ppt_x</p:attrName>
                                          <p:attrName>ppt_y</p:attrName>
                                        </p:attrNameLst>
                                      </p:cBhvr>
                                      <p:rCtr x="0" y="3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457200" y="-395654"/>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椭圆 24">
            <a:extLst>
              <a:ext uri="{FF2B5EF4-FFF2-40B4-BE49-F238E27FC236}">
                <a16:creationId xmlns:a16="http://schemas.microsoft.com/office/drawing/2014/main" id="{E0D6612D-170D-4BB0-8EAD-B8D4A5F1EC09}"/>
              </a:ext>
            </a:extLst>
          </p:cNvPr>
          <p:cNvSpPr/>
          <p:nvPr/>
        </p:nvSpPr>
        <p:spPr>
          <a:xfrm>
            <a:off x="5201529" y="92756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食</a:t>
            </a:r>
          </a:p>
        </p:txBody>
      </p:sp>
      <p:sp>
        <p:nvSpPr>
          <p:cNvPr id="26" name="椭圆 25">
            <a:extLst>
              <a:ext uri="{FF2B5EF4-FFF2-40B4-BE49-F238E27FC236}">
                <a16:creationId xmlns:a16="http://schemas.microsoft.com/office/drawing/2014/main" id="{CCBA1713-3141-4B2F-9DAC-0155FC1726E7}"/>
              </a:ext>
            </a:extLst>
          </p:cNvPr>
          <p:cNvSpPr/>
          <p:nvPr/>
        </p:nvSpPr>
        <p:spPr>
          <a:xfrm>
            <a:off x="5216769" y="3430944"/>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27" name="椭圆 26">
            <a:extLst>
              <a:ext uri="{FF2B5EF4-FFF2-40B4-BE49-F238E27FC236}">
                <a16:creationId xmlns:a16="http://schemas.microsoft.com/office/drawing/2014/main" id="{CEB1DA30-F9C0-4149-BFA1-8559461082CB}"/>
              </a:ext>
            </a:extLst>
          </p:cNvPr>
          <p:cNvSpPr/>
          <p:nvPr/>
        </p:nvSpPr>
        <p:spPr>
          <a:xfrm>
            <a:off x="8361095" y="3429000"/>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30" name="椭圆 29">
            <a:extLst>
              <a:ext uri="{FF2B5EF4-FFF2-40B4-BE49-F238E27FC236}">
                <a16:creationId xmlns:a16="http://schemas.microsoft.com/office/drawing/2014/main" id="{5BD7945D-6A42-4CE9-8627-72A988A19F5F}"/>
              </a:ext>
            </a:extLst>
          </p:cNvPr>
          <p:cNvSpPr/>
          <p:nvPr/>
        </p:nvSpPr>
        <p:spPr>
          <a:xfrm>
            <a:off x="2041963" y="902930"/>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幼圆" panose="02010509060101010101" pitchFamily="49" charset="-122"/>
                <a:ea typeface="幼圆" panose="02010509060101010101" pitchFamily="49" charset="-122"/>
              </a:rPr>
              <a:t>衣</a:t>
            </a:r>
            <a:r>
              <a:rPr lang="en-US" altLang="zh-CN" sz="3200" b="1" dirty="0">
                <a:latin typeface="幼圆" panose="02010509060101010101" pitchFamily="49" charset="-122"/>
                <a:ea typeface="幼圆" panose="02010509060101010101" pitchFamily="49" charset="-122"/>
              </a:rPr>
              <a:t>/</a:t>
            </a:r>
            <a:r>
              <a:rPr lang="zh-CN" altLang="en-US" sz="3200" b="1" dirty="0">
                <a:latin typeface="幼圆" panose="02010509060101010101" pitchFamily="49" charset="-122"/>
                <a:ea typeface="幼圆" panose="02010509060101010101" pitchFamily="49" charset="-122"/>
              </a:rPr>
              <a:t>医</a:t>
            </a:r>
          </a:p>
        </p:txBody>
      </p:sp>
      <p:sp>
        <p:nvSpPr>
          <p:cNvPr id="31" name="椭圆 30">
            <a:extLst>
              <a:ext uri="{FF2B5EF4-FFF2-40B4-BE49-F238E27FC236}">
                <a16:creationId xmlns:a16="http://schemas.microsoft.com/office/drawing/2014/main" id="{B0E94846-A877-4DC7-A61D-B80333290185}"/>
              </a:ext>
            </a:extLst>
          </p:cNvPr>
          <p:cNvSpPr/>
          <p:nvPr/>
        </p:nvSpPr>
        <p:spPr>
          <a:xfrm>
            <a:off x="2057203" y="3418580"/>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8361095" y="92756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spTree>
    <p:extLst>
      <p:ext uri="{BB962C8B-B14F-4D97-AF65-F5344CB8AC3E}">
        <p14:creationId xmlns:p14="http://schemas.microsoft.com/office/powerpoint/2010/main" val="365731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sp>
        <p:nvSpPr>
          <p:cNvPr id="25" name="椭圆 24">
            <a:extLst>
              <a:ext uri="{FF2B5EF4-FFF2-40B4-BE49-F238E27FC236}">
                <a16:creationId xmlns:a16="http://schemas.microsoft.com/office/drawing/2014/main" id="{E0D6612D-170D-4BB0-8EAD-B8D4A5F1EC09}"/>
              </a:ext>
            </a:extLst>
          </p:cNvPr>
          <p:cNvSpPr/>
          <p:nvPr/>
        </p:nvSpPr>
        <p:spPr>
          <a:xfrm>
            <a:off x="0" y="33549"/>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食</a:t>
            </a:r>
          </a:p>
        </p:txBody>
      </p:sp>
      <p:sp>
        <p:nvSpPr>
          <p:cNvPr id="30" name="椭圆 29">
            <a:extLst>
              <a:ext uri="{FF2B5EF4-FFF2-40B4-BE49-F238E27FC236}">
                <a16:creationId xmlns:a16="http://schemas.microsoft.com/office/drawing/2014/main" id="{5BD7945D-6A42-4CE9-8627-72A988A19F5F}"/>
              </a:ext>
            </a:extLst>
          </p:cNvPr>
          <p:cNvSpPr/>
          <p:nvPr/>
        </p:nvSpPr>
        <p:spPr>
          <a:xfrm>
            <a:off x="23666" y="4833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dirty="0">
                <a:latin typeface="幼圆" panose="02010509060101010101" pitchFamily="49" charset="-122"/>
                <a:ea typeface="幼圆" panose="02010509060101010101" pitchFamily="49" charset="-122"/>
              </a:rPr>
              <a:t>衣 </a:t>
            </a:r>
            <a:r>
              <a:rPr lang="en-US" altLang="zh-CN" sz="2800" b="1" dirty="0">
                <a:latin typeface="幼圆" panose="02010509060101010101" pitchFamily="49" charset="-122"/>
                <a:ea typeface="幼圆" panose="02010509060101010101" pitchFamily="49" charset="-122"/>
              </a:rPr>
              <a:t>/</a:t>
            </a:r>
            <a:r>
              <a:rPr lang="zh-CN" altLang="en-US" sz="2800" b="1" dirty="0">
                <a:latin typeface="幼圆" panose="02010509060101010101" pitchFamily="49" charset="-122"/>
                <a:ea typeface="幼圆" panose="02010509060101010101" pitchFamily="49" charset="-122"/>
              </a:rPr>
              <a:t>医</a:t>
            </a:r>
          </a:p>
        </p:txBody>
      </p:sp>
      <p:sp>
        <p:nvSpPr>
          <p:cNvPr id="40" name="文本框 39">
            <a:extLst>
              <a:ext uri="{FF2B5EF4-FFF2-40B4-BE49-F238E27FC236}">
                <a16:creationId xmlns:a16="http://schemas.microsoft.com/office/drawing/2014/main" id="{5C2EAEFE-C129-4C4F-A3B3-41FC271F65B5}"/>
              </a:ext>
            </a:extLst>
          </p:cNvPr>
          <p:cNvSpPr txBox="1"/>
          <p:nvPr/>
        </p:nvSpPr>
        <p:spPr>
          <a:xfrm>
            <a:off x="7895093" y="2789530"/>
            <a:ext cx="1485000" cy="588331"/>
          </a:xfrm>
          <a:prstGeom prst="rect">
            <a:avLst/>
          </a:prstGeom>
          <a:noFill/>
        </p:spPr>
        <p:txBody>
          <a:bodyPr wrap="none" lIns="90000" tIns="46800" rIns="90000" bIns="46800" rtlCol="0" anchor="ctr" anchorCtr="0">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基础医疗</a:t>
            </a:r>
          </a:p>
        </p:txBody>
      </p:sp>
      <p:sp>
        <p:nvSpPr>
          <p:cNvPr id="41" name="任意多边形 77">
            <a:extLst>
              <a:ext uri="{FF2B5EF4-FFF2-40B4-BE49-F238E27FC236}">
                <a16:creationId xmlns:a16="http://schemas.microsoft.com/office/drawing/2014/main" id="{68340435-3B68-4043-88C0-9CB9A15611A4}"/>
              </a:ext>
            </a:extLst>
          </p:cNvPr>
          <p:cNvSpPr/>
          <p:nvPr/>
        </p:nvSpPr>
        <p:spPr bwMode="auto">
          <a:xfrm>
            <a:off x="8332751" y="2171386"/>
            <a:ext cx="609685" cy="493484"/>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sp>
      <p:pic>
        <p:nvPicPr>
          <p:cNvPr id="2" name="图片 1">
            <a:extLst>
              <a:ext uri="{FF2B5EF4-FFF2-40B4-BE49-F238E27FC236}">
                <a16:creationId xmlns:a16="http://schemas.microsoft.com/office/drawing/2014/main" id="{A8FF37DD-24F4-432D-BB43-265EC8DE0259}"/>
              </a:ext>
            </a:extLst>
          </p:cNvPr>
          <p:cNvPicPr>
            <a:picLocks noChangeAspect="1"/>
          </p:cNvPicPr>
          <p:nvPr/>
        </p:nvPicPr>
        <p:blipFill>
          <a:blip r:embed="rId2"/>
          <a:stretch>
            <a:fillRect/>
          </a:stretch>
        </p:blipFill>
        <p:spPr>
          <a:xfrm>
            <a:off x="4561899" y="1549846"/>
            <a:ext cx="4634371" cy="4677785"/>
          </a:xfrm>
          <a:prstGeom prst="rect">
            <a:avLst/>
          </a:prstGeom>
        </p:spPr>
      </p:pic>
      <p:sp>
        <p:nvSpPr>
          <p:cNvPr id="3" name="文本框 2">
            <a:extLst>
              <a:ext uri="{FF2B5EF4-FFF2-40B4-BE49-F238E27FC236}">
                <a16:creationId xmlns:a16="http://schemas.microsoft.com/office/drawing/2014/main" id="{4F7D1116-D7A1-4BEC-AD2C-9EB848D8AD9D}"/>
              </a:ext>
            </a:extLst>
          </p:cNvPr>
          <p:cNvSpPr txBox="1"/>
          <p:nvPr/>
        </p:nvSpPr>
        <p:spPr>
          <a:xfrm>
            <a:off x="1581997" y="1994698"/>
            <a:ext cx="2723824" cy="646331"/>
          </a:xfrm>
          <a:prstGeom prst="rect">
            <a:avLst/>
          </a:prstGeom>
          <a:noFill/>
        </p:spPr>
        <p:txBody>
          <a:bodyPr wrap="square" rtlCol="0">
            <a:spAutoFit/>
          </a:bodyPr>
          <a:lstStyle/>
          <a:p>
            <a:r>
              <a:rPr lang="zh-CN" altLang="en-US" dirty="0"/>
              <a:t>二楼“职业形象体验中心”：</a:t>
            </a:r>
            <a:endParaRPr lang="en-US" altLang="zh-CN" dirty="0"/>
          </a:p>
          <a:p>
            <a:r>
              <a:rPr lang="zh-CN" altLang="en-US" b="1" dirty="0"/>
              <a:t>免费借用西装</a:t>
            </a:r>
            <a:endParaRPr lang="en-US" altLang="zh-CN" b="1" dirty="0"/>
          </a:p>
        </p:txBody>
      </p:sp>
    </p:spTree>
    <p:extLst>
      <p:ext uri="{BB962C8B-B14F-4D97-AF65-F5344CB8AC3E}">
        <p14:creationId xmlns:p14="http://schemas.microsoft.com/office/powerpoint/2010/main" val="14397243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sp>
        <p:nvSpPr>
          <p:cNvPr id="25" name="椭圆 24">
            <a:extLst>
              <a:ext uri="{FF2B5EF4-FFF2-40B4-BE49-F238E27FC236}">
                <a16:creationId xmlns:a16="http://schemas.microsoft.com/office/drawing/2014/main" id="{E0D6612D-170D-4BB0-8EAD-B8D4A5F1EC09}"/>
              </a:ext>
            </a:extLst>
          </p:cNvPr>
          <p:cNvSpPr/>
          <p:nvPr/>
        </p:nvSpPr>
        <p:spPr>
          <a:xfrm>
            <a:off x="0" y="33549"/>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食</a:t>
            </a:r>
          </a:p>
        </p:txBody>
      </p:sp>
      <p:sp>
        <p:nvSpPr>
          <p:cNvPr id="30" name="椭圆 29">
            <a:extLst>
              <a:ext uri="{FF2B5EF4-FFF2-40B4-BE49-F238E27FC236}">
                <a16:creationId xmlns:a16="http://schemas.microsoft.com/office/drawing/2014/main" id="{5BD7945D-6A42-4CE9-8627-72A988A19F5F}"/>
              </a:ext>
            </a:extLst>
          </p:cNvPr>
          <p:cNvSpPr/>
          <p:nvPr/>
        </p:nvSpPr>
        <p:spPr>
          <a:xfrm>
            <a:off x="23666" y="4833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幼圆" panose="02010509060101010101" pitchFamily="49" charset="-122"/>
                <a:ea typeface="幼圆" panose="02010509060101010101" pitchFamily="49" charset="-122"/>
              </a:rPr>
              <a:t>衣</a:t>
            </a:r>
            <a:r>
              <a:rPr lang="en-US" altLang="zh-CN" sz="2800" b="1" dirty="0">
                <a:latin typeface="幼圆" panose="02010509060101010101" pitchFamily="49" charset="-122"/>
                <a:ea typeface="幼圆" panose="02010509060101010101" pitchFamily="49" charset="-122"/>
              </a:rPr>
              <a:t>/</a:t>
            </a:r>
            <a:r>
              <a:rPr lang="zh-CN" altLang="en-US" sz="6600" b="1" dirty="0">
                <a:latin typeface="幼圆" panose="02010509060101010101" pitchFamily="49" charset="-122"/>
                <a:ea typeface="幼圆" panose="02010509060101010101" pitchFamily="49" charset="-122"/>
              </a:rPr>
              <a:t>医</a:t>
            </a:r>
          </a:p>
        </p:txBody>
      </p:sp>
      <p:sp>
        <p:nvSpPr>
          <p:cNvPr id="40" name="文本框 39">
            <a:extLst>
              <a:ext uri="{FF2B5EF4-FFF2-40B4-BE49-F238E27FC236}">
                <a16:creationId xmlns:a16="http://schemas.microsoft.com/office/drawing/2014/main" id="{5C2EAEFE-C129-4C4F-A3B3-41FC271F65B5}"/>
              </a:ext>
            </a:extLst>
          </p:cNvPr>
          <p:cNvSpPr txBox="1"/>
          <p:nvPr/>
        </p:nvSpPr>
        <p:spPr>
          <a:xfrm>
            <a:off x="7895093" y="2789530"/>
            <a:ext cx="1485000" cy="588331"/>
          </a:xfrm>
          <a:prstGeom prst="rect">
            <a:avLst/>
          </a:prstGeom>
          <a:noFill/>
        </p:spPr>
        <p:txBody>
          <a:bodyPr wrap="none" lIns="90000" tIns="46800" rIns="90000" bIns="46800" rtlCol="0" anchor="ctr" anchorCtr="0">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基础医疗</a:t>
            </a:r>
          </a:p>
        </p:txBody>
      </p:sp>
      <p:sp>
        <p:nvSpPr>
          <p:cNvPr id="41" name="任意多边形 77">
            <a:extLst>
              <a:ext uri="{FF2B5EF4-FFF2-40B4-BE49-F238E27FC236}">
                <a16:creationId xmlns:a16="http://schemas.microsoft.com/office/drawing/2014/main" id="{68340435-3B68-4043-88C0-9CB9A15611A4}"/>
              </a:ext>
            </a:extLst>
          </p:cNvPr>
          <p:cNvSpPr/>
          <p:nvPr/>
        </p:nvSpPr>
        <p:spPr bwMode="auto">
          <a:xfrm>
            <a:off x="8332751" y="2171386"/>
            <a:ext cx="609685" cy="493484"/>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sp>
      <p:sp>
        <p:nvSpPr>
          <p:cNvPr id="24" name="矩形 23">
            <a:extLst>
              <a:ext uri="{FF2B5EF4-FFF2-40B4-BE49-F238E27FC236}">
                <a16:creationId xmlns:a16="http://schemas.microsoft.com/office/drawing/2014/main" id="{1816F8D0-F61E-42FD-AE0A-81B3620850E2}"/>
              </a:ext>
            </a:extLst>
          </p:cNvPr>
          <p:cNvSpPr/>
          <p:nvPr/>
        </p:nvSpPr>
        <p:spPr>
          <a:xfrm>
            <a:off x="2145731" y="1037746"/>
            <a:ext cx="2746265" cy="369332"/>
          </a:xfrm>
          <a:prstGeom prst="rect">
            <a:avLst/>
          </a:prstGeom>
        </p:spPr>
        <p:txBody>
          <a:bodyPr wrap="none">
            <a:spAutoFit/>
          </a:bodyPr>
          <a:lstStyle/>
          <a:p>
            <a:r>
              <a:rPr lang="zh-CN" altLang="en-US" dirty="0">
                <a:hlinkClick r:id="rId2"/>
              </a:rPr>
              <a:t>校医院就医指南 </a:t>
            </a:r>
            <a:r>
              <a:rPr lang="en-US" altLang="zh-CN" dirty="0">
                <a:hlinkClick r:id="rId2"/>
              </a:rPr>
              <a:t>(qq.com)</a:t>
            </a:r>
            <a:endParaRPr lang="zh-CN" altLang="en-US" dirty="0"/>
          </a:p>
        </p:txBody>
      </p:sp>
      <p:pic>
        <p:nvPicPr>
          <p:cNvPr id="11266" name="Picture 2" descr="图片">
            <a:extLst>
              <a:ext uri="{FF2B5EF4-FFF2-40B4-BE49-F238E27FC236}">
                <a16:creationId xmlns:a16="http://schemas.microsoft.com/office/drawing/2014/main" id="{5B49865D-1803-4B18-89DF-070E254F5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 y="2303279"/>
            <a:ext cx="5281173" cy="232762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图片">
            <a:extLst>
              <a:ext uri="{FF2B5EF4-FFF2-40B4-BE49-F238E27FC236}">
                <a16:creationId xmlns:a16="http://schemas.microsoft.com/office/drawing/2014/main" id="{26D8FE3A-3F1D-494A-BB24-94D8C2CCC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110" y="276759"/>
            <a:ext cx="5623379" cy="310847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图片">
            <a:extLst>
              <a:ext uri="{FF2B5EF4-FFF2-40B4-BE49-F238E27FC236}">
                <a16:creationId xmlns:a16="http://schemas.microsoft.com/office/drawing/2014/main" id="{0005ED92-A7ED-445C-80FC-192F32428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852" y="3390723"/>
            <a:ext cx="5738221" cy="338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8551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sp>
        <p:nvSpPr>
          <p:cNvPr id="25" name="椭圆 24">
            <a:extLst>
              <a:ext uri="{FF2B5EF4-FFF2-40B4-BE49-F238E27FC236}">
                <a16:creationId xmlns:a16="http://schemas.microsoft.com/office/drawing/2014/main" id="{E0D6612D-170D-4BB0-8EAD-B8D4A5F1EC09}"/>
              </a:ext>
            </a:extLst>
          </p:cNvPr>
          <p:cNvSpPr/>
          <p:nvPr/>
        </p:nvSpPr>
        <p:spPr>
          <a:xfrm>
            <a:off x="0" y="33549"/>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食</a:t>
            </a:r>
          </a:p>
        </p:txBody>
      </p:sp>
      <p:pic>
        <p:nvPicPr>
          <p:cNvPr id="33" name="图片 32">
            <a:extLst>
              <a:ext uri="{FF2B5EF4-FFF2-40B4-BE49-F238E27FC236}">
                <a16:creationId xmlns:a16="http://schemas.microsoft.com/office/drawing/2014/main" id="{089CD948-1FE6-42BC-AC63-4FAC780CBFDA}"/>
              </a:ext>
            </a:extLst>
          </p:cNvPr>
          <p:cNvPicPr>
            <a:picLocks noChangeAspect="1"/>
          </p:cNvPicPr>
          <p:nvPr/>
        </p:nvPicPr>
        <p:blipFill rotWithShape="1">
          <a:blip r:embed="rId2">
            <a:clrChange>
              <a:clrFrom>
                <a:srgbClr val="FFD275"/>
              </a:clrFrom>
              <a:clrTo>
                <a:srgbClr val="FFD275">
                  <a:alpha val="0"/>
                </a:srgbClr>
              </a:clrTo>
            </a:clrChange>
            <a:extLst>
              <a:ext uri="{28A0092B-C50C-407E-A947-70E740481C1C}">
                <a14:useLocalDpi xmlns:a14="http://schemas.microsoft.com/office/drawing/2010/main" val="0"/>
              </a:ext>
            </a:extLst>
          </a:blip>
          <a:srcRect t="14432"/>
          <a:stretch/>
        </p:blipFill>
        <p:spPr>
          <a:xfrm>
            <a:off x="904461" y="750774"/>
            <a:ext cx="9992139" cy="6107225"/>
          </a:xfrm>
          <a:prstGeom prst="rect">
            <a:avLst/>
          </a:prstGeom>
        </p:spPr>
      </p:pic>
      <p:sp>
        <p:nvSpPr>
          <p:cNvPr id="35" name="椭圆 34">
            <a:extLst>
              <a:ext uri="{FF2B5EF4-FFF2-40B4-BE49-F238E27FC236}">
                <a16:creationId xmlns:a16="http://schemas.microsoft.com/office/drawing/2014/main" id="{102AE6E4-D04A-45E4-8CB4-5AADE6D594A2}"/>
              </a:ext>
            </a:extLst>
          </p:cNvPr>
          <p:cNvSpPr/>
          <p:nvPr/>
        </p:nvSpPr>
        <p:spPr>
          <a:xfrm>
            <a:off x="7275444" y="2946479"/>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a:extLst>
              <a:ext uri="{FF2B5EF4-FFF2-40B4-BE49-F238E27FC236}">
                <a16:creationId xmlns:a16="http://schemas.microsoft.com/office/drawing/2014/main" id="{C749A9FA-D512-4D65-AC94-53C4B5A66CED}"/>
              </a:ext>
            </a:extLst>
          </p:cNvPr>
          <p:cNvSpPr/>
          <p:nvPr/>
        </p:nvSpPr>
        <p:spPr>
          <a:xfrm>
            <a:off x="6579705" y="3903948"/>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椭圆 37">
            <a:extLst>
              <a:ext uri="{FF2B5EF4-FFF2-40B4-BE49-F238E27FC236}">
                <a16:creationId xmlns:a16="http://schemas.microsoft.com/office/drawing/2014/main" id="{93C59F2E-D529-44A6-AA85-8C7767463662}"/>
              </a:ext>
            </a:extLst>
          </p:cNvPr>
          <p:cNvSpPr/>
          <p:nvPr/>
        </p:nvSpPr>
        <p:spPr>
          <a:xfrm>
            <a:off x="6708913" y="4747709"/>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38">
            <a:extLst>
              <a:ext uri="{FF2B5EF4-FFF2-40B4-BE49-F238E27FC236}">
                <a16:creationId xmlns:a16="http://schemas.microsoft.com/office/drawing/2014/main" id="{6BDA9366-EDBF-45A9-A0CC-D2DC9A10B7C4}"/>
              </a:ext>
            </a:extLst>
          </p:cNvPr>
          <p:cNvSpPr/>
          <p:nvPr/>
        </p:nvSpPr>
        <p:spPr>
          <a:xfrm>
            <a:off x="4767471" y="5285488"/>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a:extLst>
              <a:ext uri="{FF2B5EF4-FFF2-40B4-BE49-F238E27FC236}">
                <a16:creationId xmlns:a16="http://schemas.microsoft.com/office/drawing/2014/main" id="{575F6019-E96C-4570-B87F-B1A58D9CDBD7}"/>
              </a:ext>
            </a:extLst>
          </p:cNvPr>
          <p:cNvSpPr/>
          <p:nvPr/>
        </p:nvSpPr>
        <p:spPr>
          <a:xfrm>
            <a:off x="2879034" y="4058769"/>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椭圆 40">
            <a:extLst>
              <a:ext uri="{FF2B5EF4-FFF2-40B4-BE49-F238E27FC236}">
                <a16:creationId xmlns:a16="http://schemas.microsoft.com/office/drawing/2014/main" id="{6B905155-1ECD-4942-8CC3-315B792D4209}"/>
              </a:ext>
            </a:extLst>
          </p:cNvPr>
          <p:cNvSpPr/>
          <p:nvPr/>
        </p:nvSpPr>
        <p:spPr>
          <a:xfrm>
            <a:off x="5125279" y="1899138"/>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a:extLst>
              <a:ext uri="{FF2B5EF4-FFF2-40B4-BE49-F238E27FC236}">
                <a16:creationId xmlns:a16="http://schemas.microsoft.com/office/drawing/2014/main" id="{B615E93C-435D-451C-8FE4-68201ADEC421}"/>
              </a:ext>
            </a:extLst>
          </p:cNvPr>
          <p:cNvSpPr/>
          <p:nvPr/>
        </p:nvSpPr>
        <p:spPr>
          <a:xfrm>
            <a:off x="2521225" y="2280256"/>
            <a:ext cx="715617" cy="71561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3" name="连接符: 肘形 42">
            <a:extLst>
              <a:ext uri="{FF2B5EF4-FFF2-40B4-BE49-F238E27FC236}">
                <a16:creationId xmlns:a16="http://schemas.microsoft.com/office/drawing/2014/main" id="{FAE218C2-D059-49A2-8BD8-8B65BFB9708A}"/>
              </a:ext>
            </a:extLst>
          </p:cNvPr>
          <p:cNvCxnSpPr>
            <a:stCxn id="35" idx="7"/>
          </p:cNvCxnSpPr>
          <p:nvPr/>
        </p:nvCxnSpPr>
        <p:spPr>
          <a:xfrm>
            <a:off x="7881730" y="299587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连接符: 肘形 43">
            <a:extLst>
              <a:ext uri="{FF2B5EF4-FFF2-40B4-BE49-F238E27FC236}">
                <a16:creationId xmlns:a16="http://schemas.microsoft.com/office/drawing/2014/main" id="{7312BD29-C62F-4459-ABF6-4BEEF6A97716}"/>
              </a:ext>
            </a:extLst>
          </p:cNvPr>
          <p:cNvCxnSpPr>
            <a:stCxn id="35" idx="7"/>
          </p:cNvCxnSpPr>
          <p:nvPr/>
        </p:nvCxnSpPr>
        <p:spPr>
          <a:xfrm rot="5400000" flipH="1" flipV="1">
            <a:off x="8594660" y="1836018"/>
            <a:ext cx="506862" cy="192366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连接符: 肘形 44">
            <a:extLst>
              <a:ext uri="{FF2B5EF4-FFF2-40B4-BE49-F238E27FC236}">
                <a16:creationId xmlns:a16="http://schemas.microsoft.com/office/drawing/2014/main" id="{646579B8-16B8-4632-ACED-A4FE145EEF78}"/>
              </a:ext>
            </a:extLst>
          </p:cNvPr>
          <p:cNvCxnSpPr>
            <a:cxnSpLocks/>
            <a:stCxn id="37" idx="6"/>
          </p:cNvCxnSpPr>
          <p:nvPr/>
        </p:nvCxnSpPr>
        <p:spPr>
          <a:xfrm>
            <a:off x="7295322" y="4261757"/>
            <a:ext cx="1974573" cy="599660"/>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连接符: 肘形 45">
            <a:extLst>
              <a:ext uri="{FF2B5EF4-FFF2-40B4-BE49-F238E27FC236}">
                <a16:creationId xmlns:a16="http://schemas.microsoft.com/office/drawing/2014/main" id="{D1B6456B-F3B7-42A9-93A7-63B0DF648D00}"/>
              </a:ext>
            </a:extLst>
          </p:cNvPr>
          <p:cNvCxnSpPr>
            <a:cxnSpLocks/>
          </p:cNvCxnSpPr>
          <p:nvPr/>
        </p:nvCxnSpPr>
        <p:spPr>
          <a:xfrm>
            <a:off x="7091127" y="5447369"/>
            <a:ext cx="1023007" cy="913675"/>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连接符: 肘形 46">
            <a:extLst>
              <a:ext uri="{FF2B5EF4-FFF2-40B4-BE49-F238E27FC236}">
                <a16:creationId xmlns:a16="http://schemas.microsoft.com/office/drawing/2014/main" id="{97151F45-2112-4921-BB68-B2FA055A1E2E}"/>
              </a:ext>
            </a:extLst>
          </p:cNvPr>
          <p:cNvCxnSpPr>
            <a:cxnSpLocks/>
            <a:stCxn id="39" idx="3"/>
          </p:cNvCxnSpPr>
          <p:nvPr/>
        </p:nvCxnSpPr>
        <p:spPr>
          <a:xfrm rot="5400000">
            <a:off x="4136929" y="5625701"/>
            <a:ext cx="464739" cy="1005946"/>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连接符: 肘形 47">
            <a:extLst>
              <a:ext uri="{FF2B5EF4-FFF2-40B4-BE49-F238E27FC236}">
                <a16:creationId xmlns:a16="http://schemas.microsoft.com/office/drawing/2014/main" id="{F50C3DB0-BD96-4FA0-B39A-A31D5893F1E0}"/>
              </a:ext>
            </a:extLst>
          </p:cNvPr>
          <p:cNvCxnSpPr>
            <a:cxnSpLocks/>
            <a:stCxn id="40" idx="2"/>
          </p:cNvCxnSpPr>
          <p:nvPr/>
        </p:nvCxnSpPr>
        <p:spPr>
          <a:xfrm rot="10800000" flipV="1">
            <a:off x="2166156" y="4416578"/>
            <a:ext cx="712879" cy="383506"/>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9" name="连接符: 肘形 48">
            <a:extLst>
              <a:ext uri="{FF2B5EF4-FFF2-40B4-BE49-F238E27FC236}">
                <a16:creationId xmlns:a16="http://schemas.microsoft.com/office/drawing/2014/main" id="{0CB25A3A-1CCD-4EB1-8498-4A50D75F1256}"/>
              </a:ext>
            </a:extLst>
          </p:cNvPr>
          <p:cNvCxnSpPr>
            <a:cxnSpLocks/>
            <a:stCxn id="42" idx="0"/>
          </p:cNvCxnSpPr>
          <p:nvPr/>
        </p:nvCxnSpPr>
        <p:spPr>
          <a:xfrm rot="16200000" flipV="1">
            <a:off x="2269346" y="1670568"/>
            <a:ext cx="678244" cy="541132"/>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连接符: 肘形 49">
            <a:extLst>
              <a:ext uri="{FF2B5EF4-FFF2-40B4-BE49-F238E27FC236}">
                <a16:creationId xmlns:a16="http://schemas.microsoft.com/office/drawing/2014/main" id="{8226D686-6D5A-4076-9F61-C50EB6FBAE3D}"/>
              </a:ext>
            </a:extLst>
          </p:cNvPr>
          <p:cNvCxnSpPr>
            <a:cxnSpLocks/>
            <a:stCxn id="41" idx="0"/>
          </p:cNvCxnSpPr>
          <p:nvPr/>
        </p:nvCxnSpPr>
        <p:spPr>
          <a:xfrm rot="16200000" flipV="1">
            <a:off x="4847403" y="1263452"/>
            <a:ext cx="688276" cy="583095"/>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DC6DAD82-2D71-4F81-B078-B1407CF2FDC1}"/>
              </a:ext>
            </a:extLst>
          </p:cNvPr>
          <p:cNvSpPr txBox="1"/>
          <p:nvPr/>
        </p:nvSpPr>
        <p:spPr>
          <a:xfrm>
            <a:off x="9808570" y="2375452"/>
            <a:ext cx="1992491" cy="646331"/>
          </a:xfrm>
          <a:prstGeom prst="rect">
            <a:avLst/>
          </a:prstGeom>
          <a:noFill/>
        </p:spPr>
        <p:txBody>
          <a:bodyPr wrap="square" rtlCol="0">
            <a:spAutoFit/>
          </a:bodyPr>
          <a:lstStyle/>
          <a:p>
            <a:r>
              <a:rPr lang="zh-CN" altLang="en-US" dirty="0"/>
              <a:t>大食堂</a:t>
            </a:r>
            <a:endParaRPr lang="en-US" altLang="zh-CN" dirty="0"/>
          </a:p>
          <a:p>
            <a:endParaRPr lang="zh-CN" altLang="en-US" dirty="0"/>
          </a:p>
        </p:txBody>
      </p:sp>
      <p:sp>
        <p:nvSpPr>
          <p:cNvPr id="52" name="文本框 51">
            <a:extLst>
              <a:ext uri="{FF2B5EF4-FFF2-40B4-BE49-F238E27FC236}">
                <a16:creationId xmlns:a16="http://schemas.microsoft.com/office/drawing/2014/main" id="{F95D9C66-CD89-48C0-B843-0FB71D1D0C00}"/>
              </a:ext>
            </a:extLst>
          </p:cNvPr>
          <p:cNvSpPr txBox="1"/>
          <p:nvPr/>
        </p:nvSpPr>
        <p:spPr>
          <a:xfrm>
            <a:off x="9183759" y="4397262"/>
            <a:ext cx="3113282" cy="1477328"/>
          </a:xfrm>
          <a:prstGeom prst="rect">
            <a:avLst/>
          </a:prstGeom>
          <a:noFill/>
        </p:spPr>
        <p:txBody>
          <a:bodyPr wrap="square" rtlCol="0">
            <a:spAutoFit/>
          </a:bodyPr>
          <a:lstStyle/>
          <a:p>
            <a:r>
              <a:rPr lang="zh-CN" altLang="en-US" dirty="0"/>
              <a:t>临湖餐厅：</a:t>
            </a:r>
            <a:endParaRPr lang="en-US" altLang="zh-CN" dirty="0"/>
          </a:p>
          <a:p>
            <a:r>
              <a:rPr lang="zh-CN" altLang="en-US" dirty="0"/>
              <a:t>一楼</a:t>
            </a:r>
            <a:endParaRPr lang="en-US" altLang="zh-CN" dirty="0"/>
          </a:p>
          <a:p>
            <a:r>
              <a:rPr lang="zh-CN" altLang="en-US" dirty="0"/>
              <a:t>（自选</a:t>
            </a:r>
            <a:r>
              <a:rPr lang="en-US" altLang="zh-CN" dirty="0"/>
              <a:t>+</a:t>
            </a:r>
            <a:r>
              <a:rPr lang="zh-CN" altLang="en-US" dirty="0"/>
              <a:t>面条、炒饭</a:t>
            </a:r>
            <a:r>
              <a:rPr lang="en-US" altLang="zh-CN" dirty="0"/>
              <a:t>+</a:t>
            </a:r>
            <a:r>
              <a:rPr lang="zh-CN" altLang="en-US" dirty="0"/>
              <a:t>煲）</a:t>
            </a:r>
            <a:endParaRPr lang="en-US" altLang="zh-CN" dirty="0"/>
          </a:p>
          <a:p>
            <a:r>
              <a:rPr lang="zh-CN" altLang="en-US" dirty="0"/>
              <a:t>二楼</a:t>
            </a:r>
            <a:endParaRPr lang="en-US" altLang="zh-CN" dirty="0"/>
          </a:p>
          <a:p>
            <a:r>
              <a:rPr lang="zh-CN" altLang="en-US" dirty="0"/>
              <a:t>（牛排、猪排、鸡排、意面）</a:t>
            </a:r>
          </a:p>
        </p:txBody>
      </p:sp>
      <p:sp>
        <p:nvSpPr>
          <p:cNvPr id="53" name="文本框 52">
            <a:extLst>
              <a:ext uri="{FF2B5EF4-FFF2-40B4-BE49-F238E27FC236}">
                <a16:creationId xmlns:a16="http://schemas.microsoft.com/office/drawing/2014/main" id="{AC068B9A-84D3-4766-8E86-121B5F64AF97}"/>
              </a:ext>
            </a:extLst>
          </p:cNvPr>
          <p:cNvSpPr txBox="1"/>
          <p:nvPr/>
        </p:nvSpPr>
        <p:spPr>
          <a:xfrm>
            <a:off x="8875083" y="6229113"/>
            <a:ext cx="3113282" cy="464740"/>
          </a:xfrm>
          <a:prstGeom prst="rect">
            <a:avLst/>
          </a:prstGeom>
          <a:noFill/>
        </p:spPr>
        <p:txBody>
          <a:bodyPr wrap="square" rtlCol="0">
            <a:spAutoFit/>
          </a:bodyPr>
          <a:lstStyle/>
          <a:p>
            <a:endParaRPr lang="zh-CN" altLang="en-US" dirty="0"/>
          </a:p>
        </p:txBody>
      </p:sp>
      <p:sp>
        <p:nvSpPr>
          <p:cNvPr id="54" name="文本框 53">
            <a:extLst>
              <a:ext uri="{FF2B5EF4-FFF2-40B4-BE49-F238E27FC236}">
                <a16:creationId xmlns:a16="http://schemas.microsoft.com/office/drawing/2014/main" id="{589B8AFC-CC53-44F4-B123-B91E785E4497}"/>
              </a:ext>
            </a:extLst>
          </p:cNvPr>
          <p:cNvSpPr txBox="1"/>
          <p:nvPr/>
        </p:nvSpPr>
        <p:spPr>
          <a:xfrm>
            <a:off x="8174257" y="5974984"/>
            <a:ext cx="3113282" cy="923330"/>
          </a:xfrm>
          <a:prstGeom prst="rect">
            <a:avLst/>
          </a:prstGeom>
          <a:noFill/>
        </p:spPr>
        <p:txBody>
          <a:bodyPr wrap="square" rtlCol="0">
            <a:spAutoFit/>
          </a:bodyPr>
          <a:lstStyle/>
          <a:p>
            <a:r>
              <a:rPr lang="zh-CN" altLang="en-US" dirty="0"/>
              <a:t>东二麦斯威：</a:t>
            </a:r>
            <a:endParaRPr lang="en-US" altLang="zh-CN" dirty="0"/>
          </a:p>
          <a:p>
            <a:r>
              <a:rPr lang="zh-CN" altLang="en-US" dirty="0"/>
              <a:t>一楼</a:t>
            </a:r>
            <a:r>
              <a:rPr lang="en-US" altLang="zh-CN" dirty="0"/>
              <a:t>	</a:t>
            </a:r>
            <a:r>
              <a:rPr lang="zh-CN" altLang="en-US" dirty="0"/>
              <a:t>（咖啡</a:t>
            </a:r>
            <a:r>
              <a:rPr lang="en-US" altLang="zh-CN" dirty="0"/>
              <a:t>+</a:t>
            </a:r>
            <a:r>
              <a:rPr lang="zh-CN" altLang="en-US" dirty="0"/>
              <a:t>自选饭）</a:t>
            </a:r>
            <a:endParaRPr lang="en-US" altLang="zh-CN" dirty="0"/>
          </a:p>
          <a:p>
            <a:r>
              <a:rPr lang="zh-CN" altLang="en-US" dirty="0"/>
              <a:t>二楼</a:t>
            </a:r>
            <a:r>
              <a:rPr lang="en-US" altLang="zh-CN" dirty="0"/>
              <a:t>	</a:t>
            </a:r>
            <a:r>
              <a:rPr lang="zh-CN" altLang="en-US" dirty="0"/>
              <a:t>（各类刺客）</a:t>
            </a:r>
          </a:p>
        </p:txBody>
      </p:sp>
      <p:sp>
        <p:nvSpPr>
          <p:cNvPr id="55" name="文本框 54">
            <a:extLst>
              <a:ext uri="{FF2B5EF4-FFF2-40B4-BE49-F238E27FC236}">
                <a16:creationId xmlns:a16="http://schemas.microsoft.com/office/drawing/2014/main" id="{BC56AB93-B500-4A4A-BAFC-FE7C9803EED7}"/>
              </a:ext>
            </a:extLst>
          </p:cNvPr>
          <p:cNvSpPr txBox="1"/>
          <p:nvPr/>
        </p:nvSpPr>
        <p:spPr>
          <a:xfrm>
            <a:off x="972211" y="5855624"/>
            <a:ext cx="3113282" cy="923330"/>
          </a:xfrm>
          <a:prstGeom prst="rect">
            <a:avLst/>
          </a:prstGeom>
          <a:noFill/>
        </p:spPr>
        <p:txBody>
          <a:bodyPr wrap="square" rtlCol="0">
            <a:spAutoFit/>
          </a:bodyPr>
          <a:lstStyle/>
          <a:p>
            <a:r>
              <a:rPr lang="zh-CN" altLang="en-US" dirty="0"/>
              <a:t>麦香餐厅：</a:t>
            </a:r>
            <a:endParaRPr lang="en-US" altLang="zh-CN" dirty="0"/>
          </a:p>
          <a:p>
            <a:r>
              <a:rPr lang="zh-CN" altLang="en-US" dirty="0"/>
              <a:t>实验室打工人餐厅（</a:t>
            </a:r>
            <a:r>
              <a:rPr lang="en-US" altLang="zh-CN" dirty="0" err="1"/>
              <a:t>bushi</a:t>
            </a:r>
            <a:r>
              <a:rPr lang="zh-CN" altLang="en-US" dirty="0"/>
              <a:t>）</a:t>
            </a:r>
            <a:endParaRPr lang="en-US" altLang="zh-CN" dirty="0"/>
          </a:p>
          <a:p>
            <a:r>
              <a:rPr lang="zh-CN" altLang="en-US" dirty="0"/>
              <a:t>（面食、炒饭</a:t>
            </a:r>
            <a:r>
              <a:rPr lang="en-US" altLang="zh-CN" dirty="0"/>
              <a:t>+</a:t>
            </a:r>
            <a:r>
              <a:rPr lang="zh-CN" altLang="en-US" dirty="0"/>
              <a:t>自选）</a:t>
            </a:r>
          </a:p>
        </p:txBody>
      </p:sp>
      <p:sp>
        <p:nvSpPr>
          <p:cNvPr id="56" name="文本框 55">
            <a:extLst>
              <a:ext uri="{FF2B5EF4-FFF2-40B4-BE49-F238E27FC236}">
                <a16:creationId xmlns:a16="http://schemas.microsoft.com/office/drawing/2014/main" id="{6F9D15AA-2FD0-41E5-B9A0-1C8BE9E81787}"/>
              </a:ext>
            </a:extLst>
          </p:cNvPr>
          <p:cNvSpPr txBox="1"/>
          <p:nvPr/>
        </p:nvSpPr>
        <p:spPr>
          <a:xfrm>
            <a:off x="607131" y="4102015"/>
            <a:ext cx="1475280" cy="1200329"/>
          </a:xfrm>
          <a:prstGeom prst="rect">
            <a:avLst/>
          </a:prstGeom>
          <a:noFill/>
        </p:spPr>
        <p:txBody>
          <a:bodyPr wrap="square" rtlCol="0">
            <a:spAutoFit/>
          </a:bodyPr>
          <a:lstStyle/>
          <a:p>
            <a:r>
              <a:rPr lang="zh-CN" altLang="en-US" dirty="0"/>
              <a:t>澄月：</a:t>
            </a:r>
            <a:endParaRPr lang="en-US" altLang="zh-CN" dirty="0"/>
          </a:p>
          <a:p>
            <a:r>
              <a:rPr lang="zh-CN" altLang="en-US" dirty="0"/>
              <a:t>一楼风味</a:t>
            </a:r>
            <a:endParaRPr lang="en-US" altLang="zh-CN" dirty="0"/>
          </a:p>
          <a:p>
            <a:r>
              <a:rPr lang="zh-CN" altLang="en-US" dirty="0"/>
              <a:t>二楼自选</a:t>
            </a:r>
            <a:endParaRPr lang="en-US" altLang="zh-CN" dirty="0"/>
          </a:p>
          <a:p>
            <a:r>
              <a:rPr lang="zh-CN" altLang="en-US" dirty="0"/>
              <a:t>三楼点菜</a:t>
            </a:r>
          </a:p>
        </p:txBody>
      </p:sp>
      <p:sp>
        <p:nvSpPr>
          <p:cNvPr id="57" name="文本框 56">
            <a:extLst>
              <a:ext uri="{FF2B5EF4-FFF2-40B4-BE49-F238E27FC236}">
                <a16:creationId xmlns:a16="http://schemas.microsoft.com/office/drawing/2014/main" id="{25C91150-0AA4-46AD-BDA2-7F662E21CC99}"/>
              </a:ext>
            </a:extLst>
          </p:cNvPr>
          <p:cNvSpPr txBox="1"/>
          <p:nvPr/>
        </p:nvSpPr>
        <p:spPr>
          <a:xfrm>
            <a:off x="1784365" y="935794"/>
            <a:ext cx="1269647" cy="646331"/>
          </a:xfrm>
          <a:prstGeom prst="rect">
            <a:avLst/>
          </a:prstGeom>
          <a:noFill/>
        </p:spPr>
        <p:txBody>
          <a:bodyPr wrap="square" rtlCol="0">
            <a:spAutoFit/>
          </a:bodyPr>
          <a:lstStyle/>
          <a:p>
            <a:r>
              <a:rPr lang="zh-CN" altLang="en-US" dirty="0"/>
              <a:t>玉湖：</a:t>
            </a:r>
            <a:endParaRPr lang="en-US" altLang="zh-CN" dirty="0"/>
          </a:p>
          <a:p>
            <a:r>
              <a:rPr lang="zh-CN" altLang="en-US" dirty="0"/>
              <a:t>自选</a:t>
            </a:r>
            <a:r>
              <a:rPr lang="en-US" altLang="zh-CN" dirty="0"/>
              <a:t>+</a:t>
            </a:r>
            <a:r>
              <a:rPr lang="zh-CN" altLang="en-US" dirty="0"/>
              <a:t>风味</a:t>
            </a:r>
          </a:p>
        </p:txBody>
      </p:sp>
      <p:sp>
        <p:nvSpPr>
          <p:cNvPr id="58" name="文本框 57">
            <a:extLst>
              <a:ext uri="{FF2B5EF4-FFF2-40B4-BE49-F238E27FC236}">
                <a16:creationId xmlns:a16="http://schemas.microsoft.com/office/drawing/2014/main" id="{3A3A9786-417F-4C60-8468-F3D804603187}"/>
              </a:ext>
            </a:extLst>
          </p:cNvPr>
          <p:cNvSpPr txBox="1"/>
          <p:nvPr/>
        </p:nvSpPr>
        <p:spPr>
          <a:xfrm>
            <a:off x="4421628" y="557997"/>
            <a:ext cx="1580338" cy="646331"/>
          </a:xfrm>
          <a:prstGeom prst="rect">
            <a:avLst/>
          </a:prstGeom>
          <a:noFill/>
        </p:spPr>
        <p:txBody>
          <a:bodyPr wrap="square" rtlCol="0">
            <a:spAutoFit/>
          </a:bodyPr>
          <a:lstStyle/>
          <a:p>
            <a:r>
              <a:rPr lang="zh-CN" altLang="en-US" dirty="0"/>
              <a:t>银泉食堂：</a:t>
            </a:r>
            <a:endParaRPr lang="en-US" altLang="zh-CN" dirty="0"/>
          </a:p>
          <a:p>
            <a:r>
              <a:rPr lang="zh-CN" altLang="en-US" dirty="0"/>
              <a:t>太多不列举了</a:t>
            </a:r>
          </a:p>
        </p:txBody>
      </p:sp>
      <p:sp>
        <p:nvSpPr>
          <p:cNvPr id="59" name="椭圆 58">
            <a:extLst>
              <a:ext uri="{FF2B5EF4-FFF2-40B4-BE49-F238E27FC236}">
                <a16:creationId xmlns:a16="http://schemas.microsoft.com/office/drawing/2014/main" id="{DDEC8A69-BE72-4441-8B78-06A01499BEE7}"/>
              </a:ext>
            </a:extLst>
          </p:cNvPr>
          <p:cNvSpPr/>
          <p:nvPr/>
        </p:nvSpPr>
        <p:spPr>
          <a:xfrm>
            <a:off x="4953283" y="2396399"/>
            <a:ext cx="506863" cy="50686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0" name="连接符: 肘形 59">
            <a:extLst>
              <a:ext uri="{FF2B5EF4-FFF2-40B4-BE49-F238E27FC236}">
                <a16:creationId xmlns:a16="http://schemas.microsoft.com/office/drawing/2014/main" id="{8769DFFB-F35E-4187-8894-D7C2442DE36E}"/>
              </a:ext>
            </a:extLst>
          </p:cNvPr>
          <p:cNvCxnSpPr>
            <a:cxnSpLocks/>
            <a:stCxn id="59" idx="6"/>
          </p:cNvCxnSpPr>
          <p:nvPr/>
        </p:nvCxnSpPr>
        <p:spPr>
          <a:xfrm flipV="1">
            <a:off x="5460146" y="1763826"/>
            <a:ext cx="735496" cy="886005"/>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A3709A79-6BC8-44B8-B651-512C98022B46}"/>
              </a:ext>
            </a:extLst>
          </p:cNvPr>
          <p:cNvSpPr txBox="1"/>
          <p:nvPr/>
        </p:nvSpPr>
        <p:spPr>
          <a:xfrm>
            <a:off x="5865323" y="1382393"/>
            <a:ext cx="2324521" cy="646331"/>
          </a:xfrm>
          <a:prstGeom prst="rect">
            <a:avLst/>
          </a:prstGeom>
          <a:noFill/>
        </p:spPr>
        <p:txBody>
          <a:bodyPr wrap="square" rtlCol="0">
            <a:spAutoFit/>
          </a:bodyPr>
          <a:lstStyle/>
          <a:p>
            <a:r>
              <a:rPr lang="zh-CN" altLang="en-US" dirty="0"/>
              <a:t>北教麦斯威：</a:t>
            </a:r>
            <a:endParaRPr lang="en-US" altLang="zh-CN" dirty="0"/>
          </a:p>
          <a:p>
            <a:r>
              <a:rPr lang="zh-CN" altLang="en-US" dirty="0"/>
              <a:t>咖啡，甜点</a:t>
            </a:r>
          </a:p>
        </p:txBody>
      </p:sp>
    </p:spTree>
    <p:extLst>
      <p:ext uri="{BB962C8B-B14F-4D97-AF65-F5344CB8AC3E}">
        <p14:creationId xmlns:p14="http://schemas.microsoft.com/office/powerpoint/2010/main" val="1993245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sp>
        <p:nvSpPr>
          <p:cNvPr id="25" name="椭圆 24">
            <a:extLst>
              <a:ext uri="{FF2B5EF4-FFF2-40B4-BE49-F238E27FC236}">
                <a16:creationId xmlns:a16="http://schemas.microsoft.com/office/drawing/2014/main" id="{E0D6612D-170D-4BB0-8EAD-B8D4A5F1EC09}"/>
              </a:ext>
            </a:extLst>
          </p:cNvPr>
          <p:cNvSpPr/>
          <p:nvPr/>
        </p:nvSpPr>
        <p:spPr>
          <a:xfrm>
            <a:off x="0" y="33549"/>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食</a:t>
            </a:r>
          </a:p>
        </p:txBody>
      </p:sp>
      <p:sp>
        <p:nvSpPr>
          <p:cNvPr id="53" name="文本框 52">
            <a:extLst>
              <a:ext uri="{FF2B5EF4-FFF2-40B4-BE49-F238E27FC236}">
                <a16:creationId xmlns:a16="http://schemas.microsoft.com/office/drawing/2014/main" id="{AC068B9A-84D3-4766-8E86-121B5F64AF97}"/>
              </a:ext>
            </a:extLst>
          </p:cNvPr>
          <p:cNvSpPr txBox="1"/>
          <p:nvPr/>
        </p:nvSpPr>
        <p:spPr>
          <a:xfrm>
            <a:off x="8875083" y="6229113"/>
            <a:ext cx="3113282" cy="464740"/>
          </a:xfrm>
          <a:prstGeom prst="rect">
            <a:avLst/>
          </a:prstGeom>
          <a:noFill/>
        </p:spPr>
        <p:txBody>
          <a:bodyPr wrap="square" rtlCol="0">
            <a:spAutoFit/>
          </a:bodyPr>
          <a:lstStyle/>
          <a:p>
            <a:endParaRPr lang="zh-CN" altLang="en-US" dirty="0"/>
          </a:p>
        </p:txBody>
      </p:sp>
      <p:pic>
        <p:nvPicPr>
          <p:cNvPr id="2050" name="Picture 2" descr="https://ts2.cn.mm.bing.net/th?id=OIP-C.omsmmGlCgatrceNqj1hDQAHaHS&amp;w=251&amp;h=248&amp;c=8&amp;rs=1&amp;qlt=90&amp;o=6&amp;dpr=1.3&amp;pid=3.1&amp;rm=2">
            <a:hlinkClick r:id="rId2"/>
            <a:extLst>
              <a:ext uri="{FF2B5EF4-FFF2-40B4-BE49-F238E27FC236}">
                <a16:creationId xmlns:a16="http://schemas.microsoft.com/office/drawing/2014/main" id="{548A2FA1-E4E2-4687-9D87-2A6722588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605" y="1421316"/>
            <a:ext cx="23907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s4.cn.mm.bing.net/th?id=OIP-C.KVnDWCmhGHenxdGGg-jTFgHaHa&amp;w=250&amp;h=250&amp;c=8&amp;rs=1&amp;qlt=90&amp;o=6&amp;dpr=1.3&amp;pid=3.1&amp;rm=2">
            <a:hlinkClick r:id="rId4"/>
            <a:extLst>
              <a:ext uri="{FF2B5EF4-FFF2-40B4-BE49-F238E27FC236}">
                <a16:creationId xmlns:a16="http://schemas.microsoft.com/office/drawing/2014/main" id="{668235F9-2281-4F2B-808B-FC2108A0F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130" y="3809965"/>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73458DD5-939B-4C86-B863-17A7E9D3B575}"/>
              </a:ext>
            </a:extLst>
          </p:cNvPr>
          <p:cNvSpPr txBox="1"/>
          <p:nvPr/>
        </p:nvSpPr>
        <p:spPr>
          <a:xfrm>
            <a:off x="6765680" y="608517"/>
            <a:ext cx="2431915" cy="369332"/>
          </a:xfrm>
          <a:prstGeom prst="rect">
            <a:avLst/>
          </a:prstGeom>
          <a:noFill/>
        </p:spPr>
        <p:txBody>
          <a:bodyPr wrap="square" rtlCol="0">
            <a:spAutoFit/>
          </a:bodyPr>
          <a:lstStyle/>
          <a:p>
            <a:r>
              <a:rPr lang="zh-CN" altLang="en-US" b="1" dirty="0">
                <a:solidFill>
                  <a:srgbClr val="FF0000"/>
                </a:solidFill>
              </a:rPr>
              <a:t>本 </a:t>
            </a:r>
            <a:r>
              <a:rPr lang="en-US" altLang="zh-CN" b="1" dirty="0">
                <a:solidFill>
                  <a:srgbClr val="FF0000"/>
                </a:solidFill>
              </a:rPr>
              <a:t>slide </a:t>
            </a:r>
            <a:r>
              <a:rPr lang="zh-CN" altLang="en-US" b="1" dirty="0">
                <a:solidFill>
                  <a:srgbClr val="FF0000"/>
                </a:solidFill>
              </a:rPr>
              <a:t>不含任何广告</a:t>
            </a:r>
          </a:p>
        </p:txBody>
      </p:sp>
      <p:pic>
        <p:nvPicPr>
          <p:cNvPr id="3" name="图片 2">
            <a:extLst>
              <a:ext uri="{FF2B5EF4-FFF2-40B4-BE49-F238E27FC236}">
                <a16:creationId xmlns:a16="http://schemas.microsoft.com/office/drawing/2014/main" id="{32EE9469-2E17-484E-9268-B093E37574EC}"/>
              </a:ext>
            </a:extLst>
          </p:cNvPr>
          <p:cNvPicPr>
            <a:picLocks noChangeAspect="1"/>
          </p:cNvPicPr>
          <p:nvPr/>
        </p:nvPicPr>
        <p:blipFill>
          <a:blip r:embed="rId6"/>
          <a:stretch>
            <a:fillRect/>
          </a:stretch>
        </p:blipFill>
        <p:spPr>
          <a:xfrm>
            <a:off x="1074359" y="3406840"/>
            <a:ext cx="5288738" cy="2804403"/>
          </a:xfrm>
          <a:prstGeom prst="rect">
            <a:avLst/>
          </a:prstGeom>
        </p:spPr>
      </p:pic>
      <p:pic>
        <p:nvPicPr>
          <p:cNvPr id="24" name="图片 23">
            <a:extLst>
              <a:ext uri="{FF2B5EF4-FFF2-40B4-BE49-F238E27FC236}">
                <a16:creationId xmlns:a16="http://schemas.microsoft.com/office/drawing/2014/main" id="{DC4B6DDD-08EC-4CA7-8275-A7101A963154}"/>
              </a:ext>
            </a:extLst>
          </p:cNvPr>
          <p:cNvPicPr>
            <a:picLocks noChangeAspect="1"/>
          </p:cNvPicPr>
          <p:nvPr/>
        </p:nvPicPr>
        <p:blipFill>
          <a:blip r:embed="rId7"/>
          <a:stretch>
            <a:fillRect/>
          </a:stretch>
        </p:blipFill>
        <p:spPr>
          <a:xfrm>
            <a:off x="2145731" y="631241"/>
            <a:ext cx="3756986" cy="2476715"/>
          </a:xfrm>
          <a:prstGeom prst="rect">
            <a:avLst/>
          </a:prstGeom>
        </p:spPr>
      </p:pic>
    </p:spTree>
    <p:extLst>
      <p:ext uri="{BB962C8B-B14F-4D97-AF65-F5344CB8AC3E}">
        <p14:creationId xmlns:p14="http://schemas.microsoft.com/office/powerpoint/2010/main" val="29070577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箭头: 圆角右 40">
            <a:extLst>
              <a:ext uri="{FF2B5EF4-FFF2-40B4-BE49-F238E27FC236}">
                <a16:creationId xmlns:a16="http://schemas.microsoft.com/office/drawing/2014/main" id="{2FDAB188-74C0-42E9-A8F8-B19FA268960F}"/>
              </a:ext>
            </a:extLst>
          </p:cNvPr>
          <p:cNvSpPr/>
          <p:nvPr/>
        </p:nvSpPr>
        <p:spPr>
          <a:xfrm>
            <a:off x="5849058" y="608517"/>
            <a:ext cx="590145" cy="17604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sp>
        <p:nvSpPr>
          <p:cNvPr id="3" name="箭头: 圆角右 2">
            <a:extLst>
              <a:ext uri="{FF2B5EF4-FFF2-40B4-BE49-F238E27FC236}">
                <a16:creationId xmlns:a16="http://schemas.microsoft.com/office/drawing/2014/main" id="{1C8DE8F9-4E66-49AD-A0C2-E74CE4E472BD}"/>
              </a:ext>
            </a:extLst>
          </p:cNvPr>
          <p:cNvSpPr/>
          <p:nvPr/>
        </p:nvSpPr>
        <p:spPr>
          <a:xfrm>
            <a:off x="5849059" y="2013041"/>
            <a:ext cx="590145" cy="17604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箭头: 圆角右 37">
            <a:extLst>
              <a:ext uri="{FF2B5EF4-FFF2-40B4-BE49-F238E27FC236}">
                <a16:creationId xmlns:a16="http://schemas.microsoft.com/office/drawing/2014/main" id="{221D6C0E-FC3E-4985-AE3F-D4E58A25E9AA}"/>
              </a:ext>
            </a:extLst>
          </p:cNvPr>
          <p:cNvSpPr/>
          <p:nvPr/>
        </p:nvSpPr>
        <p:spPr>
          <a:xfrm flipH="1">
            <a:off x="5409404" y="1300174"/>
            <a:ext cx="590144" cy="17604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箭头: 圆角右 38">
            <a:extLst>
              <a:ext uri="{FF2B5EF4-FFF2-40B4-BE49-F238E27FC236}">
                <a16:creationId xmlns:a16="http://schemas.microsoft.com/office/drawing/2014/main" id="{C5C0C6D6-DD23-42D7-9C60-C1D5DC89B188}"/>
              </a:ext>
            </a:extLst>
          </p:cNvPr>
          <p:cNvSpPr/>
          <p:nvPr/>
        </p:nvSpPr>
        <p:spPr>
          <a:xfrm flipH="1">
            <a:off x="5409404" y="2537362"/>
            <a:ext cx="590144" cy="1760406"/>
          </a:xfrm>
          <a:prstGeom prst="bentArrow">
            <a:avLst>
              <a:gd name="adj1" fmla="val 25000"/>
              <a:gd name="adj2" fmla="val 29121"/>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箭头: 圆角右 39">
            <a:extLst>
              <a:ext uri="{FF2B5EF4-FFF2-40B4-BE49-F238E27FC236}">
                <a16:creationId xmlns:a16="http://schemas.microsoft.com/office/drawing/2014/main" id="{20049928-A640-4ECC-89E7-36713C2D3E4F}"/>
              </a:ext>
            </a:extLst>
          </p:cNvPr>
          <p:cNvSpPr/>
          <p:nvPr/>
        </p:nvSpPr>
        <p:spPr>
          <a:xfrm>
            <a:off x="5849059" y="3275801"/>
            <a:ext cx="590145" cy="17604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a:extLst>
              <a:ext uri="{FF2B5EF4-FFF2-40B4-BE49-F238E27FC236}">
                <a16:creationId xmlns:a16="http://schemas.microsoft.com/office/drawing/2014/main" id="{24C89B73-A826-4CCC-B010-AF4180E4EB24}"/>
              </a:ext>
            </a:extLst>
          </p:cNvPr>
          <p:cNvSpPr txBox="1"/>
          <p:nvPr/>
        </p:nvSpPr>
        <p:spPr>
          <a:xfrm>
            <a:off x="5070741" y="4761726"/>
            <a:ext cx="590145" cy="369332"/>
          </a:xfrm>
          <a:prstGeom prst="rect">
            <a:avLst/>
          </a:prstGeom>
          <a:noFill/>
        </p:spPr>
        <p:txBody>
          <a:bodyPr wrap="square" rtlCol="0">
            <a:spAutoFit/>
          </a:bodyPr>
          <a:lstStyle/>
          <a:p>
            <a:r>
              <a:rPr lang="en-US" altLang="zh-CN" b="1" dirty="0">
                <a:latin typeface="Arial Black" panose="020B0A04020102020204" pitchFamily="34" charset="0"/>
              </a:rPr>
              <a:t>1 F</a:t>
            </a:r>
            <a:endParaRPr lang="zh-CN" altLang="en-US" b="1" dirty="0">
              <a:latin typeface="Arial Black" panose="020B0A04020102020204" pitchFamily="34" charset="0"/>
            </a:endParaRPr>
          </a:p>
        </p:txBody>
      </p:sp>
      <p:sp>
        <p:nvSpPr>
          <p:cNvPr id="43" name="文本框 42">
            <a:extLst>
              <a:ext uri="{FF2B5EF4-FFF2-40B4-BE49-F238E27FC236}">
                <a16:creationId xmlns:a16="http://schemas.microsoft.com/office/drawing/2014/main" id="{1FB8483E-C1C2-412A-A5B7-94B71B76676A}"/>
              </a:ext>
            </a:extLst>
          </p:cNvPr>
          <p:cNvSpPr txBox="1"/>
          <p:nvPr/>
        </p:nvSpPr>
        <p:spPr>
          <a:xfrm>
            <a:off x="6439203" y="3241984"/>
            <a:ext cx="590145" cy="369332"/>
          </a:xfrm>
          <a:prstGeom prst="rect">
            <a:avLst/>
          </a:prstGeom>
          <a:noFill/>
        </p:spPr>
        <p:txBody>
          <a:bodyPr wrap="square" rtlCol="0">
            <a:spAutoFit/>
          </a:bodyPr>
          <a:lstStyle/>
          <a:p>
            <a:r>
              <a:rPr lang="en-US" altLang="zh-CN" b="1" dirty="0">
                <a:latin typeface="Arial Black" panose="020B0A04020102020204" pitchFamily="34" charset="0"/>
              </a:rPr>
              <a:t>2 F</a:t>
            </a:r>
            <a:endParaRPr lang="zh-CN" altLang="en-US" b="1" dirty="0">
              <a:latin typeface="Arial Black" panose="020B0A04020102020204" pitchFamily="34" charset="0"/>
            </a:endParaRPr>
          </a:p>
        </p:txBody>
      </p:sp>
      <p:sp>
        <p:nvSpPr>
          <p:cNvPr id="44" name="文本框 43">
            <a:extLst>
              <a:ext uri="{FF2B5EF4-FFF2-40B4-BE49-F238E27FC236}">
                <a16:creationId xmlns:a16="http://schemas.microsoft.com/office/drawing/2014/main" id="{93F9DE6A-DAFB-4614-BB3E-44C8345EAACC}"/>
              </a:ext>
            </a:extLst>
          </p:cNvPr>
          <p:cNvSpPr txBox="1"/>
          <p:nvPr/>
        </p:nvSpPr>
        <p:spPr>
          <a:xfrm>
            <a:off x="4792040" y="2553031"/>
            <a:ext cx="590145" cy="369332"/>
          </a:xfrm>
          <a:prstGeom prst="rect">
            <a:avLst/>
          </a:prstGeom>
          <a:noFill/>
        </p:spPr>
        <p:txBody>
          <a:bodyPr wrap="square" rtlCol="0">
            <a:spAutoFit/>
          </a:bodyPr>
          <a:lstStyle/>
          <a:p>
            <a:r>
              <a:rPr lang="en-US" altLang="zh-CN" b="1" dirty="0">
                <a:latin typeface="Arial Black" panose="020B0A04020102020204" pitchFamily="34" charset="0"/>
              </a:rPr>
              <a:t>3 F</a:t>
            </a:r>
            <a:endParaRPr lang="zh-CN" altLang="en-US" b="1" dirty="0">
              <a:latin typeface="Arial Black" panose="020B0A04020102020204" pitchFamily="34" charset="0"/>
            </a:endParaRPr>
          </a:p>
        </p:txBody>
      </p:sp>
      <p:sp>
        <p:nvSpPr>
          <p:cNvPr id="45" name="文本框 44">
            <a:extLst>
              <a:ext uri="{FF2B5EF4-FFF2-40B4-BE49-F238E27FC236}">
                <a16:creationId xmlns:a16="http://schemas.microsoft.com/office/drawing/2014/main" id="{676F523D-33A2-4893-BF9A-CDD791F2718E}"/>
              </a:ext>
            </a:extLst>
          </p:cNvPr>
          <p:cNvSpPr txBox="1"/>
          <p:nvPr/>
        </p:nvSpPr>
        <p:spPr>
          <a:xfrm>
            <a:off x="6439202" y="1974237"/>
            <a:ext cx="590145" cy="369332"/>
          </a:xfrm>
          <a:prstGeom prst="rect">
            <a:avLst/>
          </a:prstGeom>
          <a:noFill/>
        </p:spPr>
        <p:txBody>
          <a:bodyPr wrap="square" rtlCol="0">
            <a:spAutoFit/>
          </a:bodyPr>
          <a:lstStyle/>
          <a:p>
            <a:r>
              <a:rPr lang="en-US" altLang="zh-CN" b="1" dirty="0">
                <a:latin typeface="Arial Black" panose="020B0A04020102020204" pitchFamily="34" charset="0"/>
              </a:rPr>
              <a:t>4 F</a:t>
            </a:r>
            <a:endParaRPr lang="zh-CN" altLang="en-US" b="1" dirty="0">
              <a:latin typeface="Arial Black" panose="020B0A04020102020204" pitchFamily="34" charset="0"/>
            </a:endParaRPr>
          </a:p>
        </p:txBody>
      </p:sp>
      <p:sp>
        <p:nvSpPr>
          <p:cNvPr id="46" name="文本框 45">
            <a:extLst>
              <a:ext uri="{FF2B5EF4-FFF2-40B4-BE49-F238E27FC236}">
                <a16:creationId xmlns:a16="http://schemas.microsoft.com/office/drawing/2014/main" id="{82705AA5-E834-4B7E-B23B-2D6CAE6BAAF7}"/>
              </a:ext>
            </a:extLst>
          </p:cNvPr>
          <p:cNvSpPr txBox="1"/>
          <p:nvPr/>
        </p:nvSpPr>
        <p:spPr>
          <a:xfrm>
            <a:off x="4781700" y="1304054"/>
            <a:ext cx="590145" cy="369332"/>
          </a:xfrm>
          <a:prstGeom prst="rect">
            <a:avLst/>
          </a:prstGeom>
          <a:noFill/>
        </p:spPr>
        <p:txBody>
          <a:bodyPr wrap="square" rtlCol="0">
            <a:spAutoFit/>
          </a:bodyPr>
          <a:lstStyle/>
          <a:p>
            <a:r>
              <a:rPr lang="en-US" altLang="zh-CN" b="1" dirty="0">
                <a:latin typeface="Arial Black" panose="020B0A04020102020204" pitchFamily="34" charset="0"/>
              </a:rPr>
              <a:t>5 F</a:t>
            </a:r>
            <a:endParaRPr lang="zh-CN" altLang="en-US" b="1" dirty="0">
              <a:latin typeface="Arial Black" panose="020B0A04020102020204" pitchFamily="34" charset="0"/>
            </a:endParaRPr>
          </a:p>
        </p:txBody>
      </p:sp>
      <p:sp>
        <p:nvSpPr>
          <p:cNvPr id="47" name="文本框 46">
            <a:extLst>
              <a:ext uri="{FF2B5EF4-FFF2-40B4-BE49-F238E27FC236}">
                <a16:creationId xmlns:a16="http://schemas.microsoft.com/office/drawing/2014/main" id="{DB36F119-A721-4C42-B268-3EDE3BFD2E0B}"/>
              </a:ext>
            </a:extLst>
          </p:cNvPr>
          <p:cNvSpPr txBox="1"/>
          <p:nvPr/>
        </p:nvSpPr>
        <p:spPr>
          <a:xfrm>
            <a:off x="6439201" y="538416"/>
            <a:ext cx="590145" cy="369332"/>
          </a:xfrm>
          <a:prstGeom prst="rect">
            <a:avLst/>
          </a:prstGeom>
          <a:noFill/>
        </p:spPr>
        <p:txBody>
          <a:bodyPr wrap="square" rtlCol="0">
            <a:spAutoFit/>
          </a:bodyPr>
          <a:lstStyle/>
          <a:p>
            <a:r>
              <a:rPr lang="en-US" altLang="zh-CN" b="1" dirty="0">
                <a:latin typeface="Arial Black" panose="020B0A04020102020204" pitchFamily="34" charset="0"/>
              </a:rPr>
              <a:t>6 F</a:t>
            </a:r>
            <a:endParaRPr lang="zh-CN" altLang="en-US" b="1" dirty="0">
              <a:latin typeface="Arial Black" panose="020B0A04020102020204" pitchFamily="34" charset="0"/>
            </a:endParaRPr>
          </a:p>
        </p:txBody>
      </p:sp>
      <p:sp>
        <p:nvSpPr>
          <p:cNvPr id="29" name="文本框 28">
            <a:extLst>
              <a:ext uri="{FF2B5EF4-FFF2-40B4-BE49-F238E27FC236}">
                <a16:creationId xmlns:a16="http://schemas.microsoft.com/office/drawing/2014/main" id="{8045FF43-FB0F-4402-B869-31E520F24101}"/>
              </a:ext>
            </a:extLst>
          </p:cNvPr>
          <p:cNvSpPr txBox="1"/>
          <p:nvPr/>
        </p:nvSpPr>
        <p:spPr>
          <a:xfrm>
            <a:off x="3346315" y="5131058"/>
            <a:ext cx="5953328" cy="1200329"/>
          </a:xfrm>
          <a:prstGeom prst="rect">
            <a:avLst/>
          </a:prstGeom>
          <a:noFill/>
        </p:spPr>
        <p:txBody>
          <a:bodyPr wrap="square" rtlCol="0">
            <a:spAutoFit/>
          </a:bodyPr>
          <a:lstStyle/>
          <a:p>
            <a:r>
              <a:rPr lang="zh-CN" altLang="en-US" dirty="0"/>
              <a:t>公共空间</a:t>
            </a:r>
            <a:r>
              <a:rPr lang="en-US" altLang="zh-CN" dirty="0"/>
              <a:t>	</a:t>
            </a:r>
            <a:r>
              <a:rPr lang="zh-CN" altLang="en-US" dirty="0"/>
              <a:t>贩卖机</a:t>
            </a:r>
            <a:r>
              <a:rPr lang="en-US" altLang="zh-CN" dirty="0"/>
              <a:t>		</a:t>
            </a:r>
            <a:r>
              <a:rPr lang="zh-CN" altLang="en-US" dirty="0"/>
              <a:t>打印机</a:t>
            </a:r>
            <a:endParaRPr lang="en-US" altLang="zh-CN" dirty="0"/>
          </a:p>
          <a:p>
            <a:r>
              <a:rPr lang="zh-CN" altLang="en-US" dirty="0"/>
              <a:t>海报栏</a:t>
            </a:r>
            <a:r>
              <a:rPr lang="en-US" altLang="zh-CN" dirty="0"/>
              <a:t>		</a:t>
            </a:r>
            <a:r>
              <a:rPr lang="zh-CN" altLang="en-US" dirty="0"/>
              <a:t>板绘</a:t>
            </a:r>
            <a:r>
              <a:rPr lang="en-US" altLang="zh-CN" dirty="0"/>
              <a:t>		</a:t>
            </a:r>
            <a:r>
              <a:rPr lang="zh-CN" altLang="en-US" dirty="0"/>
              <a:t>洗衣机</a:t>
            </a:r>
            <a:endParaRPr lang="en-US" altLang="zh-CN" dirty="0"/>
          </a:p>
          <a:p>
            <a:r>
              <a:rPr lang="zh-CN" altLang="en-US" dirty="0"/>
              <a:t>国际化</a:t>
            </a:r>
            <a:r>
              <a:rPr lang="en-US" altLang="zh-CN" dirty="0"/>
              <a:t>		</a:t>
            </a:r>
            <a:r>
              <a:rPr lang="zh-CN" altLang="en-US" dirty="0"/>
              <a:t>学生助理处</a:t>
            </a:r>
            <a:r>
              <a:rPr lang="en-US" altLang="zh-CN" dirty="0"/>
              <a:t>	</a:t>
            </a:r>
            <a:r>
              <a:rPr lang="zh-CN" altLang="en-US" dirty="0"/>
              <a:t>会议室</a:t>
            </a:r>
            <a:endParaRPr lang="en-US" altLang="zh-CN" dirty="0"/>
          </a:p>
          <a:p>
            <a:r>
              <a:rPr lang="zh-CN" altLang="en-US" dirty="0"/>
              <a:t>导师交流</a:t>
            </a:r>
            <a:r>
              <a:rPr lang="en-US" altLang="zh-CN" dirty="0"/>
              <a:t>	</a:t>
            </a:r>
            <a:r>
              <a:rPr lang="zh-CN" altLang="en-US" dirty="0"/>
              <a:t>热水</a:t>
            </a:r>
            <a:r>
              <a:rPr lang="en-US" altLang="zh-CN" dirty="0"/>
              <a:t>		</a:t>
            </a:r>
            <a:r>
              <a:rPr lang="zh-CN" altLang="en-US" dirty="0"/>
              <a:t>公共厨房</a:t>
            </a:r>
          </a:p>
        </p:txBody>
      </p:sp>
      <p:sp>
        <p:nvSpPr>
          <p:cNvPr id="42" name="文本框 41">
            <a:extLst>
              <a:ext uri="{FF2B5EF4-FFF2-40B4-BE49-F238E27FC236}">
                <a16:creationId xmlns:a16="http://schemas.microsoft.com/office/drawing/2014/main" id="{26BCF46D-FCF9-486C-9BB2-69A1679FCA18}"/>
              </a:ext>
            </a:extLst>
          </p:cNvPr>
          <p:cNvSpPr txBox="1"/>
          <p:nvPr/>
        </p:nvSpPr>
        <p:spPr>
          <a:xfrm>
            <a:off x="3566143" y="2551342"/>
            <a:ext cx="1006069" cy="369332"/>
          </a:xfrm>
          <a:prstGeom prst="rect">
            <a:avLst/>
          </a:prstGeom>
          <a:noFill/>
        </p:spPr>
        <p:txBody>
          <a:bodyPr wrap="square" rtlCol="0">
            <a:spAutoFit/>
          </a:bodyPr>
          <a:lstStyle/>
          <a:p>
            <a:r>
              <a:rPr lang="zh-CN" altLang="en-US" dirty="0"/>
              <a:t>沙龙区</a:t>
            </a:r>
          </a:p>
        </p:txBody>
      </p:sp>
      <p:sp>
        <p:nvSpPr>
          <p:cNvPr id="51" name="文本框 50">
            <a:extLst>
              <a:ext uri="{FF2B5EF4-FFF2-40B4-BE49-F238E27FC236}">
                <a16:creationId xmlns:a16="http://schemas.microsoft.com/office/drawing/2014/main" id="{042F04C9-C4AE-4653-A8C8-5E2CD050019D}"/>
              </a:ext>
            </a:extLst>
          </p:cNvPr>
          <p:cNvSpPr txBox="1"/>
          <p:nvPr/>
        </p:nvSpPr>
        <p:spPr>
          <a:xfrm>
            <a:off x="3566143" y="1264775"/>
            <a:ext cx="1006069" cy="369332"/>
          </a:xfrm>
          <a:prstGeom prst="rect">
            <a:avLst/>
          </a:prstGeom>
          <a:noFill/>
        </p:spPr>
        <p:txBody>
          <a:bodyPr wrap="square" rtlCol="0">
            <a:spAutoFit/>
          </a:bodyPr>
          <a:lstStyle/>
          <a:p>
            <a:r>
              <a:rPr lang="zh-CN" altLang="en-US" dirty="0"/>
              <a:t>沙龙区</a:t>
            </a:r>
          </a:p>
        </p:txBody>
      </p:sp>
      <p:sp>
        <p:nvSpPr>
          <p:cNvPr id="50" name="文本框 49">
            <a:extLst>
              <a:ext uri="{FF2B5EF4-FFF2-40B4-BE49-F238E27FC236}">
                <a16:creationId xmlns:a16="http://schemas.microsoft.com/office/drawing/2014/main" id="{4921B181-F906-48A6-A012-32DED893855A}"/>
              </a:ext>
            </a:extLst>
          </p:cNvPr>
          <p:cNvSpPr txBox="1"/>
          <p:nvPr/>
        </p:nvSpPr>
        <p:spPr>
          <a:xfrm>
            <a:off x="7498079" y="3228660"/>
            <a:ext cx="3261868" cy="369332"/>
          </a:xfrm>
          <a:prstGeom prst="rect">
            <a:avLst/>
          </a:prstGeom>
          <a:noFill/>
        </p:spPr>
        <p:txBody>
          <a:bodyPr wrap="square" rtlCol="0">
            <a:spAutoFit/>
          </a:bodyPr>
          <a:lstStyle/>
          <a:p>
            <a:r>
              <a:rPr lang="zh-CN" altLang="en-US" dirty="0"/>
              <a:t>可以来偷袭学长（</a:t>
            </a:r>
            <a:r>
              <a:rPr lang="en-US" altLang="zh-CN" dirty="0" err="1"/>
              <a:t>bushi</a:t>
            </a:r>
            <a:r>
              <a:rPr lang="zh-CN" altLang="en-US" dirty="0"/>
              <a:t>）</a:t>
            </a:r>
          </a:p>
        </p:txBody>
      </p:sp>
    </p:spTree>
    <p:extLst>
      <p:ext uri="{BB962C8B-B14F-4D97-AF65-F5344CB8AC3E}">
        <p14:creationId xmlns:p14="http://schemas.microsoft.com/office/powerpoint/2010/main" val="13567408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pic>
        <p:nvPicPr>
          <p:cNvPr id="2" name="图片 1">
            <a:extLst>
              <a:ext uri="{FF2B5EF4-FFF2-40B4-BE49-F238E27FC236}">
                <a16:creationId xmlns:a16="http://schemas.microsoft.com/office/drawing/2014/main" id="{1FDCEAE5-C79E-40AE-8CB7-F92F8A961226}"/>
              </a:ext>
            </a:extLst>
          </p:cNvPr>
          <p:cNvPicPr>
            <a:picLocks noChangeAspect="1"/>
          </p:cNvPicPr>
          <p:nvPr/>
        </p:nvPicPr>
        <p:blipFill>
          <a:blip r:embed="rId2"/>
          <a:stretch>
            <a:fillRect/>
          </a:stretch>
        </p:blipFill>
        <p:spPr>
          <a:xfrm>
            <a:off x="2208368" y="209269"/>
            <a:ext cx="9656622" cy="6562648"/>
          </a:xfrm>
          <a:prstGeom prst="rect">
            <a:avLst/>
          </a:prstGeom>
        </p:spPr>
      </p:pic>
    </p:spTree>
    <p:extLst>
      <p:ext uri="{BB962C8B-B14F-4D97-AF65-F5344CB8AC3E}">
        <p14:creationId xmlns:p14="http://schemas.microsoft.com/office/powerpoint/2010/main" val="32119319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65E351B-EA8F-4B8F-966F-9617C41D6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09" y="386788"/>
            <a:ext cx="3194612" cy="3194612"/>
          </a:xfrm>
          <a:prstGeom prst="rect">
            <a:avLst/>
          </a:prstGeom>
        </p:spPr>
      </p:pic>
      <p:pic>
        <p:nvPicPr>
          <p:cNvPr id="14" name="图片 13">
            <a:extLst>
              <a:ext uri="{FF2B5EF4-FFF2-40B4-BE49-F238E27FC236}">
                <a16:creationId xmlns:a16="http://schemas.microsoft.com/office/drawing/2014/main" id="{A253C485-23A2-47CE-913C-4C433809A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26" y="922032"/>
            <a:ext cx="7572669" cy="5013935"/>
          </a:xfrm>
          <a:prstGeom prst="rect">
            <a:avLst/>
          </a:prstGeom>
        </p:spPr>
      </p:pic>
      <p:pic>
        <p:nvPicPr>
          <p:cNvPr id="16" name="图片 15">
            <a:extLst>
              <a:ext uri="{FF2B5EF4-FFF2-40B4-BE49-F238E27FC236}">
                <a16:creationId xmlns:a16="http://schemas.microsoft.com/office/drawing/2014/main" id="{0E1424AC-03F9-41CE-92DD-AF3B7A5A1F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38" b="99692" l="9538" r="89538">
                        <a14:foregroundMark x1="13846" y1="86154" x2="14769" y2="99692"/>
                        <a14:foregroundMark x1="37538" y1="74462" x2="37538" y2="98462"/>
                        <a14:foregroundMark x1="68000" y1="53231" x2="68923" y2="99692"/>
                        <a14:foregroundMark x1="52615" y1="40308" x2="57231" y2="40923"/>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41172" y="2381124"/>
            <a:ext cx="2780777" cy="2780777"/>
          </a:xfrm>
          <a:prstGeom prst="rect">
            <a:avLst/>
          </a:prstGeom>
        </p:spPr>
      </p:pic>
      <p:sp>
        <p:nvSpPr>
          <p:cNvPr id="38" name="矩形 37">
            <a:extLst>
              <a:ext uri="{FF2B5EF4-FFF2-40B4-BE49-F238E27FC236}">
                <a16:creationId xmlns:a16="http://schemas.microsoft.com/office/drawing/2014/main" id="{F03CD91E-0194-4462-A3B6-6B052D52DB79}"/>
              </a:ext>
            </a:extLst>
          </p:cNvPr>
          <p:cNvSpPr/>
          <p:nvPr/>
        </p:nvSpPr>
        <p:spPr>
          <a:xfrm>
            <a:off x="0" y="-341071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4AB98ADC-74FA-4D62-8F9A-129E12E02B8D}"/>
              </a:ext>
            </a:extLst>
          </p:cNvPr>
          <p:cNvSpPr/>
          <p:nvPr/>
        </p:nvSpPr>
        <p:spPr>
          <a:xfrm>
            <a:off x="15240" y="3428999"/>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C1EE75CD-2C05-4BFD-AB36-72DC4DC91E8A}"/>
              </a:ext>
            </a:extLst>
          </p:cNvPr>
          <p:cNvSpPr txBox="1"/>
          <p:nvPr/>
        </p:nvSpPr>
        <p:spPr>
          <a:xfrm>
            <a:off x="4045226" y="2848183"/>
            <a:ext cx="4132028" cy="923330"/>
          </a:xfrm>
          <a:prstGeom prst="rect">
            <a:avLst/>
          </a:prstGeom>
          <a:noFill/>
        </p:spPr>
        <p:txBody>
          <a:bodyPr wrap="square" rtlCol="0">
            <a:spAutoFit/>
          </a:bodyPr>
          <a:lstStyle/>
          <a:p>
            <a:r>
              <a:rPr lang="zh-CN" altLang="en-US" sz="5400" dirty="0"/>
              <a:t>欢迎来到</a:t>
            </a:r>
            <a:r>
              <a:rPr lang="en-US" altLang="zh-CN" sz="5400" dirty="0"/>
              <a:t>……</a:t>
            </a:r>
            <a:endParaRPr lang="zh-CN" altLang="en-US" sz="5400" dirty="0"/>
          </a:p>
        </p:txBody>
      </p:sp>
      <p:sp>
        <p:nvSpPr>
          <p:cNvPr id="3" name="AutoShape 4" descr="https://pic4.zhimg.com/80/v2-5f04271ea7653a8d6e204482a6bdca37_720w.webp">
            <a:extLst>
              <a:ext uri="{FF2B5EF4-FFF2-40B4-BE49-F238E27FC236}">
                <a16:creationId xmlns:a16="http://schemas.microsoft.com/office/drawing/2014/main" id="{48D71CE6-9D7A-4ACF-AB47-7BAD7DC637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226331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xit" presetSubtype="32" fill="hold" grpId="1" nodeType="afterEffect">
                                  <p:stCondLst>
                                    <p:cond delay="500"/>
                                  </p:stCondLst>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0 1.11111E-6 L 0 -0.54306 " pathEditMode="relative" rAng="0" ptsTypes="AA">
                                      <p:cBhvr>
                                        <p:cTn id="19" dur="2000" fill="hold"/>
                                        <p:tgtEl>
                                          <p:spTgt spid="38"/>
                                        </p:tgtEl>
                                        <p:attrNameLst>
                                          <p:attrName>ppt_x</p:attrName>
                                          <p:attrName>ppt_y</p:attrName>
                                        </p:attrNameLst>
                                      </p:cBhvr>
                                      <p:rCtr x="0" y="-27153"/>
                                    </p:animMotion>
                                  </p:childTnLst>
                                </p:cTn>
                              </p:par>
                              <p:par>
                                <p:cTn id="20" presetID="42" presetClass="path" presetSubtype="0" accel="50000" decel="50000" fill="hold" grpId="0" nodeType="withEffect">
                                  <p:stCondLst>
                                    <p:cond delay="0"/>
                                  </p:stCondLst>
                                  <p:childTnLst>
                                    <p:animMotion origin="layout" path="M -2.08333E-6 -1.11111E-6 L -2.08333E-6 0.63704 " pathEditMode="relative" rAng="0" ptsTypes="AA">
                                      <p:cBhvr>
                                        <p:cTn id="21" dur="2000" fill="hold"/>
                                        <p:tgtEl>
                                          <p:spTgt spid="37"/>
                                        </p:tgtEl>
                                        <p:attrNameLst>
                                          <p:attrName>ppt_x</p:attrName>
                                          <p:attrName>ppt_y</p:attrName>
                                        </p:attrNameLst>
                                      </p:cBhvr>
                                      <p:rCtr x="0" y="31852"/>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32" name="椭圆 31">
            <a:extLst>
              <a:ext uri="{FF2B5EF4-FFF2-40B4-BE49-F238E27FC236}">
                <a16:creationId xmlns:a16="http://schemas.microsoft.com/office/drawing/2014/main" id="{209568A3-1C44-471D-86D7-4EA4AF2D0882}"/>
              </a:ext>
            </a:extLst>
          </p:cNvPr>
          <p:cNvSpPr/>
          <p:nvPr/>
        </p:nvSpPr>
        <p:spPr>
          <a:xfrm>
            <a:off x="40271" y="41861"/>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住</a:t>
            </a:r>
          </a:p>
        </p:txBody>
      </p:sp>
      <p:pic>
        <p:nvPicPr>
          <p:cNvPr id="3" name="图片 2">
            <a:extLst>
              <a:ext uri="{FF2B5EF4-FFF2-40B4-BE49-F238E27FC236}">
                <a16:creationId xmlns:a16="http://schemas.microsoft.com/office/drawing/2014/main" id="{D1FDAB28-BF05-4571-957B-59B845FF5C74}"/>
              </a:ext>
            </a:extLst>
          </p:cNvPr>
          <p:cNvPicPr>
            <a:picLocks noChangeAspect="1"/>
          </p:cNvPicPr>
          <p:nvPr/>
        </p:nvPicPr>
        <p:blipFill>
          <a:blip r:embed="rId2"/>
          <a:stretch>
            <a:fillRect/>
          </a:stretch>
        </p:blipFill>
        <p:spPr>
          <a:xfrm>
            <a:off x="2745384" y="193990"/>
            <a:ext cx="8000910" cy="6557067"/>
          </a:xfrm>
          <a:prstGeom prst="rect">
            <a:avLst/>
          </a:prstGeom>
        </p:spPr>
      </p:pic>
    </p:spTree>
    <p:extLst>
      <p:ext uri="{BB962C8B-B14F-4D97-AF65-F5344CB8AC3E}">
        <p14:creationId xmlns:p14="http://schemas.microsoft.com/office/powerpoint/2010/main" val="15817307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pic>
        <p:nvPicPr>
          <p:cNvPr id="2" name="图片 1">
            <a:extLst>
              <a:ext uri="{FF2B5EF4-FFF2-40B4-BE49-F238E27FC236}">
                <a16:creationId xmlns:a16="http://schemas.microsoft.com/office/drawing/2014/main" id="{7BB4234E-74B2-4916-9EDB-6282C3354AB8}"/>
              </a:ext>
            </a:extLst>
          </p:cNvPr>
          <p:cNvPicPr>
            <a:picLocks noChangeAspect="1"/>
          </p:cNvPicPr>
          <p:nvPr/>
        </p:nvPicPr>
        <p:blipFill>
          <a:blip r:embed="rId2"/>
          <a:stretch>
            <a:fillRect/>
          </a:stretch>
        </p:blipFill>
        <p:spPr>
          <a:xfrm>
            <a:off x="2801786" y="159388"/>
            <a:ext cx="8722173" cy="6645465"/>
          </a:xfrm>
          <a:prstGeom prst="rect">
            <a:avLst/>
          </a:prstGeom>
        </p:spPr>
      </p:pic>
    </p:spTree>
    <p:extLst>
      <p:ext uri="{BB962C8B-B14F-4D97-AF65-F5344CB8AC3E}">
        <p14:creationId xmlns:p14="http://schemas.microsoft.com/office/powerpoint/2010/main" val="6982827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sp>
        <p:nvSpPr>
          <p:cNvPr id="31" name="椭圆 30">
            <a:extLst>
              <a:ext uri="{FF2B5EF4-FFF2-40B4-BE49-F238E27FC236}">
                <a16:creationId xmlns:a16="http://schemas.microsoft.com/office/drawing/2014/main" id="{B0E94846-A877-4DC7-A61D-B80333290185}"/>
              </a:ext>
            </a:extLst>
          </p:cNvPr>
          <p:cNvSpPr/>
          <p:nvPr/>
        </p:nvSpPr>
        <p:spPr>
          <a:xfrm>
            <a:off x="56876" y="71403"/>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dirty="0">
                <a:latin typeface="幼圆" panose="02010509060101010101" pitchFamily="49" charset="-122"/>
                <a:ea typeface="幼圆" panose="02010509060101010101" pitchFamily="49" charset="-122"/>
              </a:rPr>
              <a:t>行</a:t>
            </a:r>
          </a:p>
        </p:txBody>
      </p:sp>
      <p:sp>
        <p:nvSpPr>
          <p:cNvPr id="24" name="矩形 23">
            <a:extLst>
              <a:ext uri="{FF2B5EF4-FFF2-40B4-BE49-F238E27FC236}">
                <a16:creationId xmlns:a16="http://schemas.microsoft.com/office/drawing/2014/main" id="{CE4C9A6B-93FC-4315-A899-FA13AAEF3A2C}"/>
              </a:ext>
            </a:extLst>
          </p:cNvPr>
          <p:cNvSpPr/>
          <p:nvPr/>
        </p:nvSpPr>
        <p:spPr>
          <a:xfrm>
            <a:off x="3053983" y="6382016"/>
            <a:ext cx="3438762" cy="369332"/>
          </a:xfrm>
          <a:prstGeom prst="rect">
            <a:avLst/>
          </a:prstGeom>
        </p:spPr>
        <p:txBody>
          <a:bodyPr wrap="none">
            <a:spAutoFit/>
          </a:bodyPr>
          <a:lstStyle/>
          <a:p>
            <a:r>
              <a:rPr lang="zh-CN" altLang="en-US" dirty="0">
                <a:hlinkClick r:id="rId2"/>
              </a:rPr>
              <a:t>校车与小白车班次汇总 </a:t>
            </a:r>
            <a:r>
              <a:rPr lang="en-US" altLang="zh-CN" dirty="0">
                <a:hlinkClick r:id="rId2"/>
              </a:rPr>
              <a:t>(qq.com)</a:t>
            </a:r>
            <a:endParaRPr lang="zh-CN" altLang="en-US" dirty="0"/>
          </a:p>
        </p:txBody>
      </p:sp>
      <p:pic>
        <p:nvPicPr>
          <p:cNvPr id="7176" name="Picture 8" descr="图片">
            <a:extLst>
              <a:ext uri="{FF2B5EF4-FFF2-40B4-BE49-F238E27FC236}">
                <a16:creationId xmlns:a16="http://schemas.microsoft.com/office/drawing/2014/main" id="{8CB2AE54-32E9-4360-93B0-9D863CE2A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732" y="262848"/>
            <a:ext cx="2432455" cy="208330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图片">
            <a:extLst>
              <a:ext uri="{FF2B5EF4-FFF2-40B4-BE49-F238E27FC236}">
                <a16:creationId xmlns:a16="http://schemas.microsoft.com/office/drawing/2014/main" id="{27967248-13AC-4555-8F63-11DEFA1A5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521" y="331929"/>
            <a:ext cx="4710964" cy="403957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图片">
            <a:extLst>
              <a:ext uri="{FF2B5EF4-FFF2-40B4-BE49-F238E27FC236}">
                <a16:creationId xmlns:a16="http://schemas.microsoft.com/office/drawing/2014/main" id="{07140DFD-45A5-4867-B22D-6E81AFEE2A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810" y="2782920"/>
            <a:ext cx="3686458" cy="316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260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pic>
        <p:nvPicPr>
          <p:cNvPr id="35" name="图片 34">
            <a:extLst>
              <a:ext uri="{FF2B5EF4-FFF2-40B4-BE49-F238E27FC236}">
                <a16:creationId xmlns:a16="http://schemas.microsoft.com/office/drawing/2014/main" id="{ABB44C1B-4C89-4344-9CD6-9721C1BDEFDB}"/>
              </a:ext>
            </a:extLst>
          </p:cNvPr>
          <p:cNvPicPr>
            <a:picLocks noChangeAspect="1"/>
          </p:cNvPicPr>
          <p:nvPr/>
        </p:nvPicPr>
        <p:blipFill>
          <a:blip r:embed="rId2"/>
          <a:stretch>
            <a:fillRect/>
          </a:stretch>
        </p:blipFill>
        <p:spPr>
          <a:xfrm>
            <a:off x="-15240" y="1864330"/>
            <a:ext cx="12192000" cy="4163655"/>
          </a:xfrm>
          <a:prstGeom prst="rect">
            <a:avLst/>
          </a:prstGeom>
        </p:spPr>
      </p:pic>
    </p:spTree>
    <p:extLst>
      <p:ext uri="{BB962C8B-B14F-4D97-AF65-F5344CB8AC3E}">
        <p14:creationId xmlns:p14="http://schemas.microsoft.com/office/powerpoint/2010/main" val="12782403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pic>
        <p:nvPicPr>
          <p:cNvPr id="28" name="图片 27">
            <a:extLst>
              <a:ext uri="{FF2B5EF4-FFF2-40B4-BE49-F238E27FC236}">
                <a16:creationId xmlns:a16="http://schemas.microsoft.com/office/drawing/2014/main" id="{83B55C4F-A73F-4CFC-95B9-7F94C0FACE16}"/>
              </a:ext>
            </a:extLst>
          </p:cNvPr>
          <p:cNvPicPr>
            <a:picLocks noChangeAspect="1"/>
          </p:cNvPicPr>
          <p:nvPr/>
        </p:nvPicPr>
        <p:blipFill>
          <a:blip r:embed="rId2"/>
          <a:srcRect l="1410" t="25600" r="2188" b="38495"/>
          <a:stretch>
            <a:fillRect/>
          </a:stretch>
        </p:blipFill>
        <p:spPr>
          <a:xfrm>
            <a:off x="2072443" y="64135"/>
            <a:ext cx="8428990" cy="6793865"/>
          </a:xfrm>
          <a:prstGeom prst="rect">
            <a:avLst/>
          </a:prstGeom>
        </p:spPr>
      </p:pic>
    </p:spTree>
    <p:extLst>
      <p:ext uri="{BB962C8B-B14F-4D97-AF65-F5344CB8AC3E}">
        <p14:creationId xmlns:p14="http://schemas.microsoft.com/office/powerpoint/2010/main" val="1930353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sp>
        <p:nvSpPr>
          <p:cNvPr id="26" name="椭圆 25">
            <a:extLst>
              <a:ext uri="{FF2B5EF4-FFF2-40B4-BE49-F238E27FC236}">
                <a16:creationId xmlns:a16="http://schemas.microsoft.com/office/drawing/2014/main" id="{CCBA1713-3141-4B2F-9DAC-0155FC1726E7}"/>
              </a:ext>
            </a:extLst>
          </p:cNvPr>
          <p:cNvSpPr/>
          <p:nvPr/>
        </p:nvSpPr>
        <p:spPr>
          <a:xfrm>
            <a:off x="64269" y="82902"/>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学</a:t>
            </a:r>
          </a:p>
        </p:txBody>
      </p:sp>
      <p:pic>
        <p:nvPicPr>
          <p:cNvPr id="28" name="图片 27">
            <a:extLst>
              <a:ext uri="{FF2B5EF4-FFF2-40B4-BE49-F238E27FC236}">
                <a16:creationId xmlns:a16="http://schemas.microsoft.com/office/drawing/2014/main" id="{C2E38A3D-8494-4439-8628-1647AA60723C}"/>
              </a:ext>
            </a:extLst>
          </p:cNvPr>
          <p:cNvPicPr>
            <a:picLocks noChangeAspect="1"/>
          </p:cNvPicPr>
          <p:nvPr/>
        </p:nvPicPr>
        <p:blipFill>
          <a:blip r:embed="rId2"/>
          <a:srcRect l="-120" t="43278" r="1718" b="15592"/>
          <a:stretch>
            <a:fillRect/>
          </a:stretch>
        </p:blipFill>
        <p:spPr>
          <a:xfrm>
            <a:off x="2295813" y="61275"/>
            <a:ext cx="7581900" cy="6858635"/>
          </a:xfrm>
          <a:prstGeom prst="rect">
            <a:avLst/>
          </a:prstGeom>
        </p:spPr>
      </p:pic>
    </p:spTree>
    <p:extLst>
      <p:ext uri="{BB962C8B-B14F-4D97-AF65-F5344CB8AC3E}">
        <p14:creationId xmlns:p14="http://schemas.microsoft.com/office/powerpoint/2010/main" val="24668221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CD20F-C5B5-41F5-A151-4EDF382DD04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EB9F61A2-3EBA-4B3A-884F-F0568B962F5A}"/>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F0CBD68F-8E32-4D83-BAD9-CF4640F63981}"/>
              </a:ext>
            </a:extLst>
          </p:cNvPr>
          <p:cNvPicPr>
            <a:picLocks noChangeAspect="1"/>
          </p:cNvPicPr>
          <p:nvPr/>
        </p:nvPicPr>
        <p:blipFill>
          <a:blip r:embed="rId2"/>
          <a:stretch>
            <a:fillRect/>
          </a:stretch>
        </p:blipFill>
        <p:spPr>
          <a:xfrm>
            <a:off x="1421295" y="1623648"/>
            <a:ext cx="8878069" cy="4755292"/>
          </a:xfrm>
          <a:prstGeom prst="rect">
            <a:avLst/>
          </a:prstGeom>
        </p:spPr>
      </p:pic>
    </p:spTree>
    <p:extLst>
      <p:ext uri="{BB962C8B-B14F-4D97-AF65-F5344CB8AC3E}">
        <p14:creationId xmlns:p14="http://schemas.microsoft.com/office/powerpoint/2010/main" val="64097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1CDC35-69E1-460E-9126-88254CF1FA1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1916E703-DCC1-416E-9888-58BC9A5CB8B7}"/>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0644BDFA-A5C9-4447-AF1B-39D1F90730A8}"/>
              </a:ext>
            </a:extLst>
          </p:cNvPr>
          <p:cNvPicPr>
            <a:picLocks noChangeAspect="1"/>
          </p:cNvPicPr>
          <p:nvPr/>
        </p:nvPicPr>
        <p:blipFill>
          <a:blip r:embed="rId2"/>
          <a:stretch>
            <a:fillRect/>
          </a:stretch>
        </p:blipFill>
        <p:spPr>
          <a:xfrm>
            <a:off x="1541419" y="827732"/>
            <a:ext cx="8618967" cy="4976291"/>
          </a:xfrm>
          <a:prstGeom prst="rect">
            <a:avLst/>
          </a:prstGeom>
        </p:spPr>
      </p:pic>
    </p:spTree>
    <p:extLst>
      <p:ext uri="{BB962C8B-B14F-4D97-AF65-F5344CB8AC3E}">
        <p14:creationId xmlns:p14="http://schemas.microsoft.com/office/powerpoint/2010/main" val="2995341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4B2774A-B343-4123-B6AD-3652E8C3B11A}"/>
              </a:ext>
            </a:extLst>
          </p:cNvPr>
          <p:cNvPicPr>
            <a:picLocks noChangeAspect="1"/>
          </p:cNvPicPr>
          <p:nvPr/>
        </p:nvPicPr>
        <p:blipFill>
          <a:blip r:embed="rId2"/>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AA199815-EF56-4748-B241-04C6F0328935}"/>
              </a:ext>
            </a:extLst>
          </p:cNvPr>
          <p:cNvSpPr/>
          <p:nvPr/>
        </p:nvSpPr>
        <p:spPr>
          <a:xfrm>
            <a:off x="1123122" y="188843"/>
            <a:ext cx="1063487" cy="407505"/>
          </a:xfrm>
          <a:prstGeom prst="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id="{6759956C-4BFF-4AB6-BA1E-0E8D2483E27D}"/>
              </a:ext>
            </a:extLst>
          </p:cNvPr>
          <p:cNvCxnSpPr>
            <a:cxnSpLocks/>
          </p:cNvCxnSpPr>
          <p:nvPr/>
        </p:nvCxnSpPr>
        <p:spPr>
          <a:xfrm>
            <a:off x="1887670" y="3059723"/>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5B2FE62-CA13-4F89-91D2-D1E430A3A24A}"/>
              </a:ext>
            </a:extLst>
          </p:cNvPr>
          <p:cNvCxnSpPr>
            <a:cxnSpLocks/>
          </p:cNvCxnSpPr>
          <p:nvPr/>
        </p:nvCxnSpPr>
        <p:spPr>
          <a:xfrm>
            <a:off x="2863616" y="3059723"/>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5AE32F6-2DF1-49AA-91AD-0782EBE80499}"/>
              </a:ext>
            </a:extLst>
          </p:cNvPr>
          <p:cNvCxnSpPr>
            <a:cxnSpLocks/>
          </p:cNvCxnSpPr>
          <p:nvPr/>
        </p:nvCxnSpPr>
        <p:spPr>
          <a:xfrm>
            <a:off x="3813185" y="3059723"/>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BBC6670E-FA63-449A-8572-59D560B2FCE7}"/>
              </a:ext>
            </a:extLst>
          </p:cNvPr>
          <p:cNvCxnSpPr>
            <a:cxnSpLocks/>
          </p:cNvCxnSpPr>
          <p:nvPr/>
        </p:nvCxnSpPr>
        <p:spPr>
          <a:xfrm>
            <a:off x="1859955" y="3490546"/>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2DFFB665-2C67-43FF-BA30-C4B61C284219}"/>
              </a:ext>
            </a:extLst>
          </p:cNvPr>
          <p:cNvCxnSpPr>
            <a:cxnSpLocks/>
          </p:cNvCxnSpPr>
          <p:nvPr/>
        </p:nvCxnSpPr>
        <p:spPr>
          <a:xfrm>
            <a:off x="3813185" y="4273062"/>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485543C6-C233-4296-A61B-E53C55B6EB49}"/>
              </a:ext>
            </a:extLst>
          </p:cNvPr>
          <p:cNvCxnSpPr>
            <a:cxnSpLocks/>
          </p:cNvCxnSpPr>
          <p:nvPr/>
        </p:nvCxnSpPr>
        <p:spPr>
          <a:xfrm>
            <a:off x="2863616" y="4273062"/>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B51B12BF-C6EF-495B-B23D-375CA525BF74}"/>
              </a:ext>
            </a:extLst>
          </p:cNvPr>
          <p:cNvCxnSpPr>
            <a:cxnSpLocks/>
          </p:cNvCxnSpPr>
          <p:nvPr/>
        </p:nvCxnSpPr>
        <p:spPr>
          <a:xfrm>
            <a:off x="4956185" y="3059723"/>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15C3A4B-1910-4E72-8162-96A676DD43DC}"/>
              </a:ext>
            </a:extLst>
          </p:cNvPr>
          <p:cNvCxnSpPr>
            <a:cxnSpLocks/>
          </p:cNvCxnSpPr>
          <p:nvPr/>
        </p:nvCxnSpPr>
        <p:spPr>
          <a:xfrm>
            <a:off x="5940924" y="3490546"/>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769673F7-F242-42D1-AF3A-326DA200CEA0}"/>
              </a:ext>
            </a:extLst>
          </p:cNvPr>
          <p:cNvCxnSpPr>
            <a:cxnSpLocks/>
          </p:cNvCxnSpPr>
          <p:nvPr/>
        </p:nvCxnSpPr>
        <p:spPr>
          <a:xfrm>
            <a:off x="2863616" y="3481754"/>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C4052955-7A48-4749-994A-FD14157A998E}"/>
              </a:ext>
            </a:extLst>
          </p:cNvPr>
          <p:cNvCxnSpPr>
            <a:cxnSpLocks/>
          </p:cNvCxnSpPr>
          <p:nvPr/>
        </p:nvCxnSpPr>
        <p:spPr>
          <a:xfrm>
            <a:off x="8024701" y="3059723"/>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6C156A18-9A81-4DE7-A852-254FF58C86A5}"/>
              </a:ext>
            </a:extLst>
          </p:cNvPr>
          <p:cNvCxnSpPr>
            <a:cxnSpLocks/>
          </p:cNvCxnSpPr>
          <p:nvPr/>
        </p:nvCxnSpPr>
        <p:spPr>
          <a:xfrm>
            <a:off x="8991855" y="3490546"/>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7D061962-2197-42C0-898A-798CFF52454F}"/>
              </a:ext>
            </a:extLst>
          </p:cNvPr>
          <p:cNvCxnSpPr>
            <a:cxnSpLocks/>
          </p:cNvCxnSpPr>
          <p:nvPr/>
        </p:nvCxnSpPr>
        <p:spPr>
          <a:xfrm>
            <a:off x="9976593" y="3059723"/>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C9E7E5C5-2318-46BF-815D-0C23141E0707}"/>
              </a:ext>
            </a:extLst>
          </p:cNvPr>
          <p:cNvSpPr/>
          <p:nvPr/>
        </p:nvSpPr>
        <p:spPr>
          <a:xfrm>
            <a:off x="1591408" y="2514600"/>
            <a:ext cx="9231923" cy="1934308"/>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a:extLst>
              <a:ext uri="{FF2B5EF4-FFF2-40B4-BE49-F238E27FC236}">
                <a16:creationId xmlns:a16="http://schemas.microsoft.com/office/drawing/2014/main" id="{E46F2ABF-4ADA-4F5D-8D57-ACD874C36868}"/>
              </a:ext>
            </a:extLst>
          </p:cNvPr>
          <p:cNvCxnSpPr>
            <a:cxnSpLocks/>
          </p:cNvCxnSpPr>
          <p:nvPr/>
        </p:nvCxnSpPr>
        <p:spPr>
          <a:xfrm>
            <a:off x="8024701" y="5055577"/>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526EAB80-6260-4E92-BE22-793DEEDDF7BE}"/>
              </a:ext>
            </a:extLst>
          </p:cNvPr>
          <p:cNvCxnSpPr>
            <a:cxnSpLocks/>
          </p:cNvCxnSpPr>
          <p:nvPr/>
        </p:nvCxnSpPr>
        <p:spPr>
          <a:xfrm>
            <a:off x="8991855" y="5046785"/>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DA19EAD8-5C05-4964-A85A-981B4E5BA038}"/>
              </a:ext>
            </a:extLst>
          </p:cNvPr>
          <p:cNvCxnSpPr>
            <a:cxnSpLocks/>
          </p:cNvCxnSpPr>
          <p:nvPr/>
        </p:nvCxnSpPr>
        <p:spPr>
          <a:xfrm>
            <a:off x="4956185" y="3490546"/>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26F804C1-3C50-437A-87E0-38A3655F0A21}"/>
              </a:ext>
            </a:extLst>
          </p:cNvPr>
          <p:cNvCxnSpPr>
            <a:cxnSpLocks/>
          </p:cNvCxnSpPr>
          <p:nvPr/>
        </p:nvCxnSpPr>
        <p:spPr>
          <a:xfrm>
            <a:off x="4956185" y="5046785"/>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5C7E8363-801F-46D9-95EA-5B1930672987}"/>
              </a:ext>
            </a:extLst>
          </p:cNvPr>
          <p:cNvCxnSpPr>
            <a:cxnSpLocks/>
          </p:cNvCxnSpPr>
          <p:nvPr/>
        </p:nvCxnSpPr>
        <p:spPr>
          <a:xfrm>
            <a:off x="5940924" y="5055577"/>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36BF2296-F57F-45DE-A66A-1A4F8AC104F5}"/>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7E93EA66-9BCB-4024-956D-3C9D99F06667}"/>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7B9DA54D-1EC5-4B99-A463-5D7B2BD6A0AE}"/>
              </a:ext>
            </a:extLst>
          </p:cNvPr>
          <p:cNvCxnSpPr>
            <a:cxnSpLocks/>
          </p:cNvCxnSpPr>
          <p:nvPr/>
        </p:nvCxnSpPr>
        <p:spPr>
          <a:xfrm>
            <a:off x="1859955" y="5046785"/>
            <a:ext cx="6533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423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2661006-F85D-4168-96B6-E40CE2940D95}"/>
              </a:ext>
            </a:extLst>
          </p:cNvPr>
          <p:cNvPicPr>
            <a:picLocks noChangeAspect="1"/>
          </p:cNvPicPr>
          <p:nvPr/>
        </p:nvPicPr>
        <p:blipFill rotWithShape="1">
          <a:blip r:embed="rId2">
            <a:extLst>
              <a:ext uri="{28A0092B-C50C-407E-A947-70E740481C1C}">
                <a14:useLocalDpi xmlns:a14="http://schemas.microsoft.com/office/drawing/2010/main" val="0"/>
              </a:ext>
            </a:extLst>
          </a:blip>
          <a:srcRect b="72391"/>
          <a:stretch/>
        </p:blipFill>
        <p:spPr>
          <a:xfrm>
            <a:off x="4525928" y="1016970"/>
            <a:ext cx="2326051" cy="3511241"/>
          </a:xfrm>
          <a:prstGeom prst="rect">
            <a:avLst/>
          </a:prstGeom>
        </p:spPr>
      </p:pic>
      <p:pic>
        <p:nvPicPr>
          <p:cNvPr id="7" name="图片 6">
            <a:extLst>
              <a:ext uri="{FF2B5EF4-FFF2-40B4-BE49-F238E27FC236}">
                <a16:creationId xmlns:a16="http://schemas.microsoft.com/office/drawing/2014/main" id="{D3CAC2AF-151C-49E8-867F-FE18B14B8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03402" cy="6858000"/>
          </a:xfrm>
          <a:prstGeom prst="rect">
            <a:avLst/>
          </a:prstGeom>
        </p:spPr>
      </p:pic>
      <p:pic>
        <p:nvPicPr>
          <p:cNvPr id="9" name="图片 8">
            <a:extLst>
              <a:ext uri="{FF2B5EF4-FFF2-40B4-BE49-F238E27FC236}">
                <a16:creationId xmlns:a16="http://schemas.microsoft.com/office/drawing/2014/main" id="{9C5DCCE1-018D-468E-B586-921FAD32E8B6}"/>
              </a:ext>
            </a:extLst>
          </p:cNvPr>
          <p:cNvPicPr>
            <a:picLocks noChangeAspect="1"/>
          </p:cNvPicPr>
          <p:nvPr/>
        </p:nvPicPr>
        <p:blipFill rotWithShape="1">
          <a:blip r:embed="rId2">
            <a:extLst>
              <a:ext uri="{28A0092B-C50C-407E-A947-70E740481C1C}">
                <a14:useLocalDpi xmlns:a14="http://schemas.microsoft.com/office/drawing/2010/main" val="0"/>
              </a:ext>
            </a:extLst>
          </a:blip>
          <a:srcRect t="66025" b="1"/>
          <a:stretch/>
        </p:blipFill>
        <p:spPr>
          <a:xfrm>
            <a:off x="9150613" y="483574"/>
            <a:ext cx="2467922" cy="4584359"/>
          </a:xfrm>
          <a:prstGeom prst="rect">
            <a:avLst/>
          </a:prstGeom>
        </p:spPr>
      </p:pic>
      <p:pic>
        <p:nvPicPr>
          <p:cNvPr id="11" name="图片 10">
            <a:extLst>
              <a:ext uri="{FF2B5EF4-FFF2-40B4-BE49-F238E27FC236}">
                <a16:creationId xmlns:a16="http://schemas.microsoft.com/office/drawing/2014/main" id="{5A7FF17A-84D5-49FB-A10D-3B0E0D067F63}"/>
              </a:ext>
            </a:extLst>
          </p:cNvPr>
          <p:cNvPicPr>
            <a:picLocks noChangeAspect="1"/>
          </p:cNvPicPr>
          <p:nvPr/>
        </p:nvPicPr>
        <p:blipFill rotWithShape="1">
          <a:blip r:embed="rId2">
            <a:extLst>
              <a:ext uri="{28A0092B-C50C-407E-A947-70E740481C1C}">
                <a14:useLocalDpi xmlns:a14="http://schemas.microsoft.com/office/drawing/2010/main" val="0"/>
              </a:ext>
            </a:extLst>
          </a:blip>
          <a:srcRect t="27609" b="46154"/>
          <a:stretch/>
        </p:blipFill>
        <p:spPr>
          <a:xfrm>
            <a:off x="6838270" y="1103649"/>
            <a:ext cx="2326051" cy="3336856"/>
          </a:xfrm>
          <a:prstGeom prst="rect">
            <a:avLst/>
          </a:prstGeom>
        </p:spPr>
      </p:pic>
      <p:sp>
        <p:nvSpPr>
          <p:cNvPr id="12" name="矩形: 圆角 11">
            <a:extLst>
              <a:ext uri="{FF2B5EF4-FFF2-40B4-BE49-F238E27FC236}">
                <a16:creationId xmlns:a16="http://schemas.microsoft.com/office/drawing/2014/main" id="{7B770D9F-8923-433F-BF6F-E706C3E665DB}"/>
              </a:ext>
            </a:extLst>
          </p:cNvPr>
          <p:cNvSpPr/>
          <p:nvPr/>
        </p:nvSpPr>
        <p:spPr>
          <a:xfrm>
            <a:off x="4244828" y="105509"/>
            <a:ext cx="7774257" cy="5209372"/>
          </a:xfrm>
          <a:prstGeom prst="round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B5FC5556-6258-41A2-97C7-3BFF3AFA0193}"/>
              </a:ext>
            </a:extLst>
          </p:cNvPr>
          <p:cNvSpPr/>
          <p:nvPr/>
        </p:nvSpPr>
        <p:spPr>
          <a:xfrm>
            <a:off x="3314543" y="4053255"/>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44629C69-EE5D-4FC0-893E-8568A17345A5}"/>
              </a:ext>
            </a:extLst>
          </p:cNvPr>
          <p:cNvSpPr/>
          <p:nvPr/>
        </p:nvSpPr>
        <p:spPr>
          <a:xfrm>
            <a:off x="2122876" y="153866"/>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D91C3EFF-CDEE-4EBB-89FE-96184C7F2022}"/>
              </a:ext>
            </a:extLst>
          </p:cNvPr>
          <p:cNvSpPr/>
          <p:nvPr/>
        </p:nvSpPr>
        <p:spPr>
          <a:xfrm>
            <a:off x="2549612" y="1978270"/>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231B19AC-150E-4B36-B6F3-8C8BFD107EE3}"/>
              </a:ext>
            </a:extLst>
          </p:cNvPr>
          <p:cNvSpPr/>
          <p:nvPr/>
        </p:nvSpPr>
        <p:spPr>
          <a:xfrm>
            <a:off x="3314542" y="3015762"/>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524AA25F-9860-4E9D-B178-CFAC457C650C}"/>
              </a:ext>
            </a:extLst>
          </p:cNvPr>
          <p:cNvSpPr/>
          <p:nvPr/>
        </p:nvSpPr>
        <p:spPr>
          <a:xfrm>
            <a:off x="1765226" y="1978270"/>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31FD58AE-9FF0-40D0-A423-96F83A2B2935}"/>
              </a:ext>
            </a:extLst>
          </p:cNvPr>
          <p:cNvSpPr/>
          <p:nvPr/>
        </p:nvSpPr>
        <p:spPr>
          <a:xfrm>
            <a:off x="995822" y="1969479"/>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a:extLst>
              <a:ext uri="{FF2B5EF4-FFF2-40B4-BE49-F238E27FC236}">
                <a16:creationId xmlns:a16="http://schemas.microsoft.com/office/drawing/2014/main" id="{6158F19F-DD40-4C0E-AB11-FBACA8368BD3}"/>
              </a:ext>
            </a:extLst>
          </p:cNvPr>
          <p:cNvSpPr/>
          <p:nvPr/>
        </p:nvSpPr>
        <p:spPr>
          <a:xfrm>
            <a:off x="8131956" y="1266162"/>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a:extLst>
              <a:ext uri="{FF2B5EF4-FFF2-40B4-BE49-F238E27FC236}">
                <a16:creationId xmlns:a16="http://schemas.microsoft.com/office/drawing/2014/main" id="{39573EDF-2976-4E14-B752-434BFBB981D9}"/>
              </a:ext>
            </a:extLst>
          </p:cNvPr>
          <p:cNvSpPr/>
          <p:nvPr/>
        </p:nvSpPr>
        <p:spPr>
          <a:xfrm>
            <a:off x="10076764" y="3499409"/>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1EA023C2-788E-4BB7-9A06-0F2756518931}"/>
              </a:ext>
            </a:extLst>
          </p:cNvPr>
          <p:cNvSpPr/>
          <p:nvPr/>
        </p:nvSpPr>
        <p:spPr>
          <a:xfrm>
            <a:off x="10076763" y="4431388"/>
            <a:ext cx="615619" cy="55391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67CC22BD-8E67-4867-B960-B09647ACC666}"/>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77B7D06-DA94-4CF7-AB67-443A5922365C}"/>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3159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95D1C6AB-93AE-432C-BEB2-B099074CC54F}"/>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CA9017C6-D567-4E90-9C36-EB391E1A8DD1}"/>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8FDF8B1-7C46-4508-96C9-B1A2ECC32FCA}"/>
              </a:ext>
            </a:extLst>
          </p:cNvPr>
          <p:cNvSpPr txBox="1"/>
          <p:nvPr/>
        </p:nvSpPr>
        <p:spPr>
          <a:xfrm>
            <a:off x="2797194" y="2227049"/>
            <a:ext cx="6597611" cy="1569660"/>
          </a:xfrm>
          <a:prstGeom prst="rect">
            <a:avLst/>
          </a:prstGeom>
          <a:noFill/>
        </p:spPr>
        <p:txBody>
          <a:bodyPr wrap="square" rtlCol="0">
            <a:spAutoFit/>
          </a:bodyPr>
          <a:lstStyle/>
          <a:p>
            <a:r>
              <a:rPr lang="zh-CN" altLang="en-US" sz="9600" b="1" dirty="0">
                <a:latin typeface="幼圆" panose="02010509060101010101" pitchFamily="49" charset="-122"/>
                <a:ea typeface="幼圆" panose="02010509060101010101" pitchFamily="49" charset="-122"/>
              </a:rPr>
              <a:t>浙大热知识</a:t>
            </a:r>
          </a:p>
        </p:txBody>
      </p:sp>
    </p:spTree>
    <p:extLst>
      <p:ext uri="{BB962C8B-B14F-4D97-AF65-F5344CB8AC3E}">
        <p14:creationId xmlns:p14="http://schemas.microsoft.com/office/powerpoint/2010/main" val="2619264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412E23C-5C18-467C-B4CE-0160A9017DAD}"/>
              </a:ext>
            </a:extLst>
          </p:cNvPr>
          <p:cNvPicPr>
            <a:picLocks noChangeAspect="1"/>
          </p:cNvPicPr>
          <p:nvPr/>
        </p:nvPicPr>
        <p:blipFill>
          <a:blip r:embed="rId2"/>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7E9E9E9D-4EBF-4A58-B7CE-225C4BF5D00C}"/>
              </a:ext>
            </a:extLst>
          </p:cNvPr>
          <p:cNvSpPr/>
          <p:nvPr/>
        </p:nvSpPr>
        <p:spPr>
          <a:xfrm>
            <a:off x="1150070" y="216816"/>
            <a:ext cx="2234153" cy="3487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9141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2611CFE4B9AFE59969DB1D9305F6F80"/>
          <p:cNvPicPr>
            <a:picLocks noChangeAspect="1"/>
          </p:cNvPicPr>
          <p:nvPr/>
        </p:nvPicPr>
        <p:blipFill>
          <a:blip r:embed="rId2"/>
          <a:stretch>
            <a:fillRect/>
          </a:stretch>
        </p:blipFill>
        <p:spPr>
          <a:xfrm>
            <a:off x="508635" y="1478280"/>
            <a:ext cx="4514850" cy="4876165"/>
          </a:xfrm>
          <a:prstGeom prst="rect">
            <a:avLst/>
          </a:prstGeom>
        </p:spPr>
      </p:pic>
      <p:sp>
        <p:nvSpPr>
          <p:cNvPr id="3" name="矩形 2"/>
          <p:cNvSpPr/>
          <p:nvPr/>
        </p:nvSpPr>
        <p:spPr>
          <a:xfrm>
            <a:off x="1887220" y="192405"/>
            <a:ext cx="1757680" cy="1198880"/>
          </a:xfrm>
          <a:prstGeom prst="rect">
            <a:avLst/>
          </a:prstGeom>
          <a:noFill/>
          <a:ln>
            <a:noFill/>
          </a:ln>
        </p:spPr>
        <p:txBody>
          <a:bodyPr wrap="none" rtlCol="0" anchor="t">
            <a:spAutoFit/>
          </a:bodyPr>
          <a:lstStyle/>
          <a:p>
            <a:pPr algn="ctr"/>
            <a:r>
              <a:rPr lang="en-US" altLang="zh-CN" sz="72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IOS</a:t>
            </a:r>
          </a:p>
        </p:txBody>
      </p:sp>
      <p:sp>
        <p:nvSpPr>
          <p:cNvPr id="4" name="矩形 3"/>
          <p:cNvSpPr/>
          <p:nvPr/>
        </p:nvSpPr>
        <p:spPr>
          <a:xfrm>
            <a:off x="7671435" y="192405"/>
            <a:ext cx="2011680" cy="1198880"/>
          </a:xfrm>
          <a:prstGeom prst="rect">
            <a:avLst/>
          </a:prstGeom>
          <a:noFill/>
          <a:ln>
            <a:noFill/>
          </a:ln>
        </p:spPr>
        <p:txBody>
          <a:bodyPr wrap="none" rtlCol="0" anchor="t">
            <a:spAutoFit/>
          </a:bodyPr>
          <a:lstStyle/>
          <a:p>
            <a:pPr algn="ctr"/>
            <a:r>
              <a:rPr lang="zh-CN" altLang="en-US" sz="7200" b="1">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安卓</a:t>
            </a:r>
          </a:p>
        </p:txBody>
      </p:sp>
      <p:pic>
        <p:nvPicPr>
          <p:cNvPr id="5" name="图片 4" descr="Screenshot_2022_0818_215115"/>
          <p:cNvPicPr>
            <a:picLocks noChangeAspect="1"/>
          </p:cNvPicPr>
          <p:nvPr/>
        </p:nvPicPr>
        <p:blipFill>
          <a:blip r:embed="rId3"/>
          <a:stretch>
            <a:fillRect/>
          </a:stretch>
        </p:blipFill>
        <p:spPr>
          <a:xfrm>
            <a:off x="6360160" y="1478915"/>
            <a:ext cx="4977130" cy="48755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ED08CC-51B3-4D7B-9279-63B1D7936D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3989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B585CE-610C-4FFF-9EA6-2A9790FA9C57}"/>
              </a:ext>
            </a:extLst>
          </p:cNvPr>
          <p:cNvSpPr>
            <a:spLocks noGrp="1"/>
          </p:cNvSpPr>
          <p:nvPr>
            <p:ph type="title"/>
          </p:nvPr>
        </p:nvSpPr>
        <p:spPr>
          <a:xfrm>
            <a:off x="-15240" y="49321"/>
            <a:ext cx="1915160" cy="810152"/>
          </a:xfrm>
        </p:spPr>
        <p:txBody>
          <a:bodyPr/>
          <a:lstStyle/>
          <a:p>
            <a:r>
              <a:rPr lang="zh-CN" altLang="en-US" dirty="0"/>
              <a:t>图书馆</a:t>
            </a:r>
          </a:p>
        </p:txBody>
      </p:sp>
      <p:sp>
        <p:nvSpPr>
          <p:cNvPr id="4" name="矩形 3">
            <a:extLst>
              <a:ext uri="{FF2B5EF4-FFF2-40B4-BE49-F238E27FC236}">
                <a16:creationId xmlns:a16="http://schemas.microsoft.com/office/drawing/2014/main" id="{ECB18E7D-4CF3-4721-B841-069B219175DD}"/>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DCD8A00-2900-4F8B-BC8B-C45F3BA65532}"/>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5645228D-EB6E-4438-A99F-E1E232E60459}"/>
              </a:ext>
            </a:extLst>
          </p:cNvPr>
          <p:cNvPicPr>
            <a:picLocks noChangeAspect="1"/>
          </p:cNvPicPr>
          <p:nvPr/>
        </p:nvPicPr>
        <p:blipFill>
          <a:blip r:embed="rId2"/>
          <a:stretch>
            <a:fillRect/>
          </a:stretch>
        </p:blipFill>
        <p:spPr>
          <a:xfrm>
            <a:off x="7136955" y="204523"/>
            <a:ext cx="4684761" cy="3621992"/>
          </a:xfrm>
          <a:prstGeom prst="rect">
            <a:avLst/>
          </a:prstGeom>
        </p:spPr>
      </p:pic>
      <p:pic>
        <p:nvPicPr>
          <p:cNvPr id="7" name="图片 6">
            <a:extLst>
              <a:ext uri="{FF2B5EF4-FFF2-40B4-BE49-F238E27FC236}">
                <a16:creationId xmlns:a16="http://schemas.microsoft.com/office/drawing/2014/main" id="{9399669E-59EA-4E0A-B9F1-BFC8611BDAA6}"/>
              </a:ext>
            </a:extLst>
          </p:cNvPr>
          <p:cNvPicPr>
            <a:picLocks noChangeAspect="1"/>
          </p:cNvPicPr>
          <p:nvPr/>
        </p:nvPicPr>
        <p:blipFill>
          <a:blip r:embed="rId3"/>
          <a:stretch>
            <a:fillRect/>
          </a:stretch>
        </p:blipFill>
        <p:spPr>
          <a:xfrm>
            <a:off x="5486564" y="3976198"/>
            <a:ext cx="6631046" cy="2677279"/>
          </a:xfrm>
          <a:prstGeom prst="rect">
            <a:avLst/>
          </a:prstGeom>
        </p:spPr>
      </p:pic>
      <p:pic>
        <p:nvPicPr>
          <p:cNvPr id="8" name="图片 7">
            <a:extLst>
              <a:ext uri="{FF2B5EF4-FFF2-40B4-BE49-F238E27FC236}">
                <a16:creationId xmlns:a16="http://schemas.microsoft.com/office/drawing/2014/main" id="{274CCCCB-DB2A-43E0-8DD0-B3DAFA482680}"/>
              </a:ext>
            </a:extLst>
          </p:cNvPr>
          <p:cNvPicPr>
            <a:picLocks noChangeAspect="1"/>
          </p:cNvPicPr>
          <p:nvPr/>
        </p:nvPicPr>
        <p:blipFill>
          <a:blip r:embed="rId4"/>
          <a:stretch>
            <a:fillRect/>
          </a:stretch>
        </p:blipFill>
        <p:spPr>
          <a:xfrm>
            <a:off x="2455693" y="439121"/>
            <a:ext cx="4539913" cy="3332554"/>
          </a:xfrm>
          <a:prstGeom prst="rect">
            <a:avLst/>
          </a:prstGeom>
        </p:spPr>
      </p:pic>
      <p:sp>
        <p:nvSpPr>
          <p:cNvPr id="11" name="椭圆 10">
            <a:extLst>
              <a:ext uri="{FF2B5EF4-FFF2-40B4-BE49-F238E27FC236}">
                <a16:creationId xmlns:a16="http://schemas.microsoft.com/office/drawing/2014/main" id="{19F28A76-AE35-4770-BAF0-276900974B54}"/>
              </a:ext>
            </a:extLst>
          </p:cNvPr>
          <p:cNvSpPr/>
          <p:nvPr/>
        </p:nvSpPr>
        <p:spPr>
          <a:xfrm>
            <a:off x="4234180" y="328576"/>
            <a:ext cx="1770380" cy="1770380"/>
          </a:xfrm>
          <a:prstGeom prst="ellipse">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00214060-2A18-4EA8-AEAB-B63F0E8951AF}"/>
              </a:ext>
            </a:extLst>
          </p:cNvPr>
          <p:cNvSpPr/>
          <p:nvPr/>
        </p:nvSpPr>
        <p:spPr>
          <a:xfrm>
            <a:off x="9588500" y="1076959"/>
            <a:ext cx="877599" cy="877599"/>
          </a:xfrm>
          <a:prstGeom prst="ellipse">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D4E83B6-C143-4630-B09D-32B5D720C7DE}"/>
              </a:ext>
            </a:extLst>
          </p:cNvPr>
          <p:cNvSpPr/>
          <p:nvPr/>
        </p:nvSpPr>
        <p:spPr>
          <a:xfrm>
            <a:off x="10553700" y="4297096"/>
            <a:ext cx="1017741" cy="1017741"/>
          </a:xfrm>
          <a:prstGeom prst="ellipse">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8983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5ABA8-1348-4AA4-B9E6-009D39963D78}"/>
              </a:ext>
            </a:extLst>
          </p:cNvPr>
          <p:cNvSpPr>
            <a:spLocks noGrp="1"/>
          </p:cNvSpPr>
          <p:nvPr>
            <p:ph type="title"/>
          </p:nvPr>
        </p:nvSpPr>
        <p:spPr>
          <a:xfrm>
            <a:off x="0" y="21449"/>
            <a:ext cx="2516957" cy="845817"/>
          </a:xfrm>
        </p:spPr>
        <p:txBody>
          <a:bodyPr/>
          <a:lstStyle/>
          <a:p>
            <a:r>
              <a:rPr lang="zh-CN" altLang="en-US" dirty="0"/>
              <a:t>专业培养</a:t>
            </a:r>
          </a:p>
        </p:txBody>
      </p:sp>
      <p:sp>
        <p:nvSpPr>
          <p:cNvPr id="4" name="矩形 3">
            <a:extLst>
              <a:ext uri="{FF2B5EF4-FFF2-40B4-BE49-F238E27FC236}">
                <a16:creationId xmlns:a16="http://schemas.microsoft.com/office/drawing/2014/main" id="{FFDECD23-5F6A-4F2F-AA2E-27E3C06CC62D}"/>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6A87DC4-B332-4B63-9A90-2E7F1218A23A}"/>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F707C62E-4663-4B04-8DF8-A540CBDD8A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704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2A3DE-617E-4574-9E0B-7741E853D97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6032519A-BBF7-424D-9735-658EE472FA7D}"/>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4F28E44B-3C0C-4E5C-BB60-F93B8561D23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110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ebplus.zju.edu.cn/_upload/article/images/2e/5c/ef3d729f4e10b4aa8531a162c532/00a333bd-5a2b-44c5-aa2b-963dbcf420b2.png">
            <a:extLst>
              <a:ext uri="{FF2B5EF4-FFF2-40B4-BE49-F238E27FC236}">
                <a16:creationId xmlns:a16="http://schemas.microsoft.com/office/drawing/2014/main" id="{5C47D083-89FE-4888-8C4E-8283859E3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087" y="3687009"/>
            <a:ext cx="8080913" cy="317099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569D8CB1-B43E-46E2-812D-FDBC246A161F}"/>
              </a:ext>
            </a:extLst>
          </p:cNvPr>
          <p:cNvSpPr/>
          <p:nvPr/>
        </p:nvSpPr>
        <p:spPr>
          <a:xfrm>
            <a:off x="0" y="0"/>
            <a:ext cx="11375010" cy="3970318"/>
          </a:xfrm>
          <a:prstGeom prst="rect">
            <a:avLst/>
          </a:prstGeom>
        </p:spPr>
        <p:txBody>
          <a:bodyPr wrap="square">
            <a:spAutoFit/>
          </a:bodyPr>
          <a:lstStyle/>
          <a:p>
            <a:pPr latinLnBrk="1"/>
            <a:r>
              <a:rPr lang="zh-CN" altLang="en-US" dirty="0">
                <a:solidFill>
                  <a:srgbClr val="333333"/>
                </a:solidFill>
                <a:latin typeface="宋体" panose="02010600030101010101" pitchFamily="2" charset="-122"/>
                <a:ea typeface="宋体" panose="02010600030101010101" pitchFamily="2" charset="-122"/>
              </a:rPr>
              <a:t>自</a:t>
            </a:r>
            <a:r>
              <a:rPr lang="en-US" altLang="zh-CN" dirty="0">
                <a:solidFill>
                  <a:srgbClr val="333333"/>
                </a:solidFill>
                <a:latin typeface="宋体" panose="02010600030101010101" pitchFamily="2" charset="-122"/>
                <a:ea typeface="宋体" panose="02010600030101010101" pitchFamily="2" charset="-122"/>
              </a:rPr>
              <a:t>2018</a:t>
            </a:r>
            <a:r>
              <a:rPr lang="zh-CN" altLang="en-US" dirty="0">
                <a:solidFill>
                  <a:srgbClr val="333333"/>
                </a:solidFill>
                <a:latin typeface="宋体" panose="02010600030101010101" pitchFamily="2" charset="-122"/>
                <a:ea typeface="宋体" panose="02010600030101010101" pitchFamily="2" charset="-122"/>
              </a:rPr>
              <a:t>级起，</a:t>
            </a:r>
            <a:r>
              <a:rPr lang="zh-CN" altLang="en-US" b="1" dirty="0">
                <a:solidFill>
                  <a:srgbClr val="333333"/>
                </a:solidFill>
                <a:latin typeface="宋体" panose="02010600030101010101" pitchFamily="2" charset="-122"/>
                <a:ea typeface="宋体" panose="02010600030101010101" pitchFamily="2" charset="-122"/>
              </a:rPr>
              <a:t>通识选修课程修读要求</a:t>
            </a:r>
            <a:r>
              <a:rPr lang="zh-CN" altLang="en-US" dirty="0">
                <a:solidFill>
                  <a:srgbClr val="333333"/>
                </a:solidFill>
                <a:latin typeface="宋体" panose="02010600030101010101" pitchFamily="2" charset="-122"/>
                <a:ea typeface="宋体" panose="02010600030101010101" pitchFamily="2" charset="-122"/>
              </a:rPr>
              <a:t>为：</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en-US" altLang="zh-CN" dirty="0">
                <a:solidFill>
                  <a:srgbClr val="333333"/>
                </a:solidFill>
                <a:latin typeface="宋体" panose="02010600030101010101" pitchFamily="2" charset="-122"/>
                <a:ea typeface="宋体" panose="02010600030101010101" pitchFamily="2" charset="-122"/>
              </a:rPr>
              <a:t>1</a:t>
            </a:r>
            <a:r>
              <a:rPr lang="zh-CN" altLang="en-US" dirty="0">
                <a:solidFill>
                  <a:srgbClr val="333333"/>
                </a:solidFill>
                <a:latin typeface="宋体" panose="02010600030101010101" pitchFamily="2" charset="-122"/>
                <a:ea typeface="宋体" panose="02010600030101010101" pitchFamily="2" charset="-122"/>
              </a:rPr>
              <a:t>）至少修读</a:t>
            </a:r>
            <a:r>
              <a:rPr lang="en-US" altLang="zh-CN" dirty="0">
                <a:solidFill>
                  <a:srgbClr val="333333"/>
                </a:solidFill>
                <a:latin typeface="宋体" panose="02010600030101010101" pitchFamily="2" charset="-122"/>
                <a:ea typeface="宋体" panose="02010600030101010101" pitchFamily="2" charset="-122"/>
              </a:rPr>
              <a:t>1</a:t>
            </a:r>
            <a:r>
              <a:rPr lang="zh-CN" altLang="en-US" dirty="0">
                <a:solidFill>
                  <a:srgbClr val="333333"/>
                </a:solidFill>
                <a:latin typeface="宋体" panose="02010600030101010101" pitchFamily="2" charset="-122"/>
                <a:ea typeface="宋体" panose="02010600030101010101" pitchFamily="2" charset="-122"/>
              </a:rPr>
              <a:t>门</a:t>
            </a:r>
            <a:r>
              <a:rPr lang="zh-CN" altLang="en-US" b="1" dirty="0">
                <a:solidFill>
                  <a:srgbClr val="333333"/>
                </a:solidFill>
                <a:latin typeface="宋体" panose="02010600030101010101" pitchFamily="2" charset="-122"/>
                <a:ea typeface="宋体" panose="02010600030101010101" pitchFamily="2" charset="-122"/>
              </a:rPr>
              <a:t>通识核心</a:t>
            </a:r>
            <a:r>
              <a:rPr lang="zh-CN" altLang="en-US" dirty="0">
                <a:solidFill>
                  <a:srgbClr val="333333"/>
                </a:solidFill>
                <a:latin typeface="宋体" panose="02010600030101010101" pitchFamily="2" charset="-122"/>
                <a:ea typeface="宋体" panose="02010600030101010101" pitchFamily="2" charset="-122"/>
              </a:rPr>
              <a:t>课程；</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en-US" altLang="zh-CN" dirty="0">
                <a:solidFill>
                  <a:srgbClr val="333333"/>
                </a:solidFill>
                <a:latin typeface="宋体" panose="02010600030101010101" pitchFamily="2" charset="-122"/>
                <a:ea typeface="宋体" panose="02010600030101010101" pitchFamily="2" charset="-122"/>
              </a:rPr>
              <a:t>2</a:t>
            </a:r>
            <a:r>
              <a:rPr lang="zh-CN" altLang="en-US" dirty="0">
                <a:solidFill>
                  <a:srgbClr val="333333"/>
                </a:solidFill>
                <a:latin typeface="宋体" panose="02010600030101010101" pitchFamily="2" charset="-122"/>
                <a:ea typeface="宋体" panose="02010600030101010101" pitchFamily="2" charset="-122"/>
              </a:rPr>
              <a:t>）至少修读</a:t>
            </a:r>
            <a:r>
              <a:rPr lang="en-US" altLang="zh-CN" dirty="0">
                <a:solidFill>
                  <a:srgbClr val="333333"/>
                </a:solidFill>
                <a:latin typeface="宋体" panose="02010600030101010101" pitchFamily="2" charset="-122"/>
                <a:ea typeface="宋体" panose="02010600030101010101" pitchFamily="2" charset="-122"/>
              </a:rPr>
              <a:t>1</a:t>
            </a:r>
            <a:r>
              <a:rPr lang="zh-CN" altLang="en-US" dirty="0">
                <a:solidFill>
                  <a:srgbClr val="333333"/>
                </a:solidFill>
                <a:latin typeface="宋体" panose="02010600030101010101" pitchFamily="2" charset="-122"/>
                <a:ea typeface="宋体" panose="02010600030101010101" pitchFamily="2" charset="-122"/>
              </a:rPr>
              <a:t>门</a:t>
            </a:r>
            <a:r>
              <a:rPr lang="zh-CN" altLang="en-US" b="1" dirty="0">
                <a:solidFill>
                  <a:srgbClr val="333333"/>
                </a:solidFill>
                <a:latin typeface="宋体" panose="02010600030101010101" pitchFamily="2" charset="-122"/>
                <a:ea typeface="宋体" panose="02010600030101010101" pitchFamily="2" charset="-122"/>
              </a:rPr>
              <a:t>“博雅技艺”</a:t>
            </a:r>
            <a:r>
              <a:rPr lang="zh-CN" altLang="en-US" dirty="0">
                <a:solidFill>
                  <a:srgbClr val="333333"/>
                </a:solidFill>
                <a:latin typeface="宋体" panose="02010600030101010101" pitchFamily="2" charset="-122"/>
                <a:ea typeface="宋体" panose="02010600030101010101" pitchFamily="2" charset="-122"/>
              </a:rPr>
              <a:t>类课程；    </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en-US" altLang="zh-CN" dirty="0">
                <a:solidFill>
                  <a:srgbClr val="333333"/>
                </a:solidFill>
                <a:latin typeface="宋体" panose="02010600030101010101" pitchFamily="2" charset="-122"/>
                <a:ea typeface="宋体" panose="02010600030101010101" pitchFamily="2" charset="-122"/>
              </a:rPr>
              <a:t>3</a:t>
            </a:r>
            <a:r>
              <a:rPr lang="zh-CN" altLang="en-US" dirty="0">
                <a:solidFill>
                  <a:srgbClr val="333333"/>
                </a:solidFill>
                <a:latin typeface="宋体" panose="02010600030101010101" pitchFamily="2" charset="-122"/>
                <a:ea typeface="宋体" panose="02010600030101010101" pitchFamily="2" charset="-122"/>
              </a:rPr>
              <a:t>）人文社科学生在“科技创新”“生命探索”两类中至少修读</a:t>
            </a:r>
            <a:r>
              <a:rPr lang="en-US" altLang="zh-CN" dirty="0">
                <a:solidFill>
                  <a:srgbClr val="333333"/>
                </a:solidFill>
                <a:latin typeface="宋体" panose="02010600030101010101" pitchFamily="2" charset="-122"/>
                <a:ea typeface="宋体" panose="02010600030101010101" pitchFamily="2" charset="-122"/>
              </a:rPr>
              <a:t>2</a:t>
            </a:r>
            <a:r>
              <a:rPr lang="zh-CN" altLang="en-US" dirty="0">
                <a:solidFill>
                  <a:srgbClr val="333333"/>
                </a:solidFill>
                <a:latin typeface="宋体" panose="02010600030101010101" pitchFamily="2" charset="-122"/>
                <a:ea typeface="宋体" panose="02010600030101010101" pitchFamily="2" charset="-122"/>
              </a:rPr>
              <a:t>门；理工农医学生在“中华传统”“世界文明”“当代社会”“文艺审美”四类中至少修读</a:t>
            </a:r>
            <a:r>
              <a:rPr lang="en-US" altLang="zh-CN" dirty="0">
                <a:solidFill>
                  <a:srgbClr val="333333"/>
                </a:solidFill>
                <a:latin typeface="宋体" panose="02010600030101010101" pitchFamily="2" charset="-122"/>
                <a:ea typeface="宋体" panose="02010600030101010101" pitchFamily="2" charset="-122"/>
              </a:rPr>
              <a:t>2</a:t>
            </a:r>
            <a:r>
              <a:rPr lang="zh-CN" altLang="en-US" dirty="0">
                <a:solidFill>
                  <a:srgbClr val="333333"/>
                </a:solidFill>
                <a:latin typeface="宋体" panose="02010600030101010101" pitchFamily="2" charset="-122"/>
                <a:ea typeface="宋体" panose="02010600030101010101" pitchFamily="2" charset="-122"/>
              </a:rPr>
              <a:t>门；</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en-US" altLang="zh-CN" dirty="0">
                <a:solidFill>
                  <a:srgbClr val="333333"/>
                </a:solidFill>
                <a:latin typeface="宋体" panose="02010600030101010101" pitchFamily="2" charset="-122"/>
                <a:ea typeface="宋体" panose="02010600030101010101" pitchFamily="2" charset="-122"/>
              </a:rPr>
              <a:t>4</a:t>
            </a:r>
            <a:r>
              <a:rPr lang="zh-CN" altLang="en-US" dirty="0">
                <a:solidFill>
                  <a:srgbClr val="333333"/>
                </a:solidFill>
                <a:latin typeface="宋体" panose="02010600030101010101" pitchFamily="2" charset="-122"/>
                <a:ea typeface="宋体" panose="02010600030101010101" pitchFamily="2" charset="-122"/>
              </a:rPr>
              <a:t>）在通识选修课程中自行选择修读其余学分；   </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en-US" altLang="zh-CN" dirty="0">
                <a:solidFill>
                  <a:srgbClr val="333333"/>
                </a:solidFill>
                <a:latin typeface="宋体" panose="02010600030101010101" pitchFamily="2" charset="-122"/>
                <a:ea typeface="宋体" panose="02010600030101010101" pitchFamily="2" charset="-122"/>
              </a:rPr>
              <a:t>5</a:t>
            </a:r>
            <a:r>
              <a:rPr lang="zh-CN" altLang="en-US" dirty="0">
                <a:solidFill>
                  <a:srgbClr val="333333"/>
                </a:solidFill>
                <a:latin typeface="宋体" panose="02010600030101010101" pitchFamily="2" charset="-122"/>
                <a:ea typeface="宋体" panose="02010600030101010101" pitchFamily="2" charset="-122"/>
              </a:rPr>
              <a:t>）若上述</a:t>
            </a:r>
            <a:r>
              <a:rPr lang="en-US" altLang="zh-CN" dirty="0">
                <a:solidFill>
                  <a:srgbClr val="333333"/>
                </a:solidFill>
                <a:latin typeface="宋体" panose="02010600030101010101" pitchFamily="2" charset="-122"/>
                <a:ea typeface="宋体" panose="02010600030101010101" pitchFamily="2" charset="-122"/>
              </a:rPr>
              <a:t>1</a:t>
            </a:r>
            <a:r>
              <a:rPr lang="zh-CN" altLang="en-US" dirty="0">
                <a:solidFill>
                  <a:srgbClr val="333333"/>
                </a:solidFill>
                <a:latin typeface="宋体" panose="02010600030101010101" pitchFamily="2" charset="-122"/>
                <a:ea typeface="宋体" panose="02010600030101010101" pitchFamily="2" charset="-122"/>
              </a:rPr>
              <a:t>）项所修课程同时也属于上述第</a:t>
            </a:r>
            <a:r>
              <a:rPr lang="en-US" altLang="zh-CN" dirty="0">
                <a:solidFill>
                  <a:srgbClr val="333333"/>
                </a:solidFill>
                <a:latin typeface="宋体" panose="02010600030101010101" pitchFamily="2" charset="-122"/>
                <a:ea typeface="宋体" panose="02010600030101010101" pitchFamily="2" charset="-122"/>
              </a:rPr>
              <a:t>2</a:t>
            </a:r>
            <a:r>
              <a:rPr lang="zh-CN" altLang="en-US" dirty="0">
                <a:solidFill>
                  <a:srgbClr val="333333"/>
                </a:solidFill>
                <a:latin typeface="宋体" panose="02010600030101010101" pitchFamily="2" charset="-122"/>
                <a:ea typeface="宋体" panose="02010600030101010101" pitchFamily="2" charset="-122"/>
              </a:rPr>
              <a:t>）或</a:t>
            </a:r>
            <a:r>
              <a:rPr lang="en-US" altLang="zh-CN" dirty="0">
                <a:solidFill>
                  <a:srgbClr val="333333"/>
                </a:solidFill>
                <a:latin typeface="宋体" panose="02010600030101010101" pitchFamily="2" charset="-122"/>
                <a:ea typeface="宋体" panose="02010600030101010101" pitchFamily="2" charset="-122"/>
              </a:rPr>
              <a:t>3</a:t>
            </a:r>
            <a:r>
              <a:rPr lang="zh-CN" altLang="en-US" dirty="0">
                <a:solidFill>
                  <a:srgbClr val="333333"/>
                </a:solidFill>
                <a:latin typeface="宋体" panose="02010600030101010101" pitchFamily="2" charset="-122"/>
                <a:ea typeface="宋体" panose="02010600030101010101" pitchFamily="2" charset="-122"/>
              </a:rPr>
              <a:t>）项，则该课程也可同时满足第</a:t>
            </a:r>
            <a:r>
              <a:rPr lang="en-US" altLang="zh-CN" dirty="0">
                <a:solidFill>
                  <a:srgbClr val="333333"/>
                </a:solidFill>
                <a:latin typeface="宋体" panose="02010600030101010101" pitchFamily="2" charset="-122"/>
                <a:ea typeface="宋体" panose="02010600030101010101" pitchFamily="2" charset="-122"/>
              </a:rPr>
              <a:t>2</a:t>
            </a:r>
            <a:r>
              <a:rPr lang="zh-CN" altLang="en-US" dirty="0">
                <a:solidFill>
                  <a:srgbClr val="333333"/>
                </a:solidFill>
                <a:latin typeface="宋体" panose="02010600030101010101" pitchFamily="2" charset="-122"/>
                <a:ea typeface="宋体" panose="02010600030101010101" pitchFamily="2" charset="-122"/>
              </a:rPr>
              <a:t>）或</a:t>
            </a:r>
            <a:r>
              <a:rPr lang="en-US" altLang="zh-CN" dirty="0">
                <a:solidFill>
                  <a:srgbClr val="333333"/>
                </a:solidFill>
                <a:latin typeface="宋体" panose="02010600030101010101" pitchFamily="2" charset="-122"/>
                <a:ea typeface="宋体" panose="02010600030101010101" pitchFamily="2" charset="-122"/>
              </a:rPr>
              <a:t>3</a:t>
            </a:r>
            <a:r>
              <a:rPr lang="zh-CN" altLang="en-US" dirty="0">
                <a:solidFill>
                  <a:srgbClr val="333333"/>
                </a:solidFill>
                <a:latin typeface="宋体" panose="02010600030101010101" pitchFamily="2" charset="-122"/>
                <a:ea typeface="宋体" panose="02010600030101010101" pitchFamily="2" charset="-122"/>
              </a:rPr>
              <a:t>）项要求。</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br>
              <a:rPr lang="zh-CN" altLang="en-US" dirty="0">
                <a:solidFill>
                  <a:srgbClr val="333333"/>
                </a:solidFill>
                <a:latin typeface="microsoft yahei" panose="020B0503020204020204" pitchFamily="34" charset="-122"/>
                <a:ea typeface="microsoft yahei" panose="020B0503020204020204" pitchFamily="34" charset="-122"/>
              </a:rPr>
            </a:b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zh-CN" altLang="en-US" dirty="0">
                <a:solidFill>
                  <a:srgbClr val="333333"/>
                </a:solidFill>
                <a:latin typeface="宋体" panose="02010600030101010101" pitchFamily="2" charset="-122"/>
                <a:ea typeface="宋体" panose="02010600030101010101" pitchFamily="2" charset="-122"/>
              </a:rPr>
              <a:t>自</a:t>
            </a:r>
            <a:r>
              <a:rPr lang="en-US" altLang="zh-CN" dirty="0">
                <a:solidFill>
                  <a:srgbClr val="333333"/>
                </a:solidFill>
                <a:latin typeface="宋体" panose="02010600030101010101" pitchFamily="2" charset="-122"/>
                <a:ea typeface="宋体" panose="02010600030101010101" pitchFamily="2" charset="-122"/>
              </a:rPr>
              <a:t>2020</a:t>
            </a:r>
            <a:r>
              <a:rPr lang="zh-CN" altLang="en-US" dirty="0">
                <a:solidFill>
                  <a:srgbClr val="333333"/>
                </a:solidFill>
                <a:latin typeface="宋体" panose="02010600030101010101" pitchFamily="2" charset="-122"/>
                <a:ea typeface="宋体" panose="02010600030101010101" pitchFamily="2" charset="-122"/>
              </a:rPr>
              <a:t>级起，学校还规定了</a:t>
            </a:r>
            <a:r>
              <a:rPr lang="zh-CN" altLang="en-US" b="1" dirty="0">
                <a:solidFill>
                  <a:srgbClr val="333333"/>
                </a:solidFill>
                <a:latin typeface="宋体" panose="02010600030101010101" pitchFamily="2" charset="-122"/>
                <a:ea typeface="宋体" panose="02010600030101010101" pitchFamily="2" charset="-122"/>
              </a:rPr>
              <a:t>美育类</a:t>
            </a:r>
            <a:r>
              <a:rPr lang="zh-CN" altLang="en-US" dirty="0">
                <a:solidFill>
                  <a:srgbClr val="333333"/>
                </a:solidFill>
                <a:latin typeface="宋体" panose="02010600030101010101" pitchFamily="2" charset="-122"/>
                <a:ea typeface="宋体" panose="02010600030101010101" pitchFamily="2" charset="-122"/>
              </a:rPr>
              <a:t>和</a:t>
            </a:r>
            <a:r>
              <a:rPr lang="zh-CN" altLang="en-US" b="1" dirty="0">
                <a:solidFill>
                  <a:srgbClr val="333333"/>
                </a:solidFill>
                <a:latin typeface="宋体" panose="02010600030101010101" pitchFamily="2" charset="-122"/>
                <a:ea typeface="宋体" panose="02010600030101010101" pitchFamily="2" charset="-122"/>
              </a:rPr>
              <a:t>劳育类</a:t>
            </a:r>
            <a:r>
              <a:rPr lang="zh-CN" altLang="en-US" dirty="0">
                <a:solidFill>
                  <a:srgbClr val="333333"/>
                </a:solidFill>
                <a:latin typeface="宋体" panose="02010600030101010101" pitchFamily="2" charset="-122"/>
                <a:ea typeface="宋体" panose="02010600030101010101" pitchFamily="2" charset="-122"/>
              </a:rPr>
              <a:t>的修读要求：</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zh-CN" altLang="en-US" dirty="0">
                <a:solidFill>
                  <a:srgbClr val="333333"/>
                </a:solidFill>
                <a:latin typeface="宋体" panose="02010600030101010101" pitchFamily="2" charset="-122"/>
                <a:ea typeface="宋体" panose="02010600030101010101" pitchFamily="2" charset="-122"/>
              </a:rPr>
              <a:t> 美育类：美育类要求</a:t>
            </a:r>
            <a:r>
              <a:rPr lang="en-US" altLang="zh-CN" dirty="0">
                <a:solidFill>
                  <a:srgbClr val="333333"/>
                </a:solidFill>
                <a:latin typeface="宋体" panose="02010600030101010101" pitchFamily="2" charset="-122"/>
                <a:ea typeface="宋体" panose="02010600030101010101" pitchFamily="2" charset="-122"/>
              </a:rPr>
              <a:t>1</a:t>
            </a:r>
            <a:r>
              <a:rPr lang="zh-CN" altLang="en-US" dirty="0">
                <a:solidFill>
                  <a:srgbClr val="333333"/>
                </a:solidFill>
                <a:latin typeface="宋体" panose="02010600030101010101" pitchFamily="2" charset="-122"/>
                <a:ea typeface="宋体" panose="02010600030101010101" pitchFamily="2" charset="-122"/>
              </a:rPr>
              <a:t>学分，为认定型学分。学生修读通识选修课程中的“文艺审美”类课程、“博雅技艺”类中艺术类课程以及艺术类专业课程，可认定该学分。</a:t>
            </a:r>
            <a:endParaRPr lang="zh-CN" altLang="en-US" dirty="0">
              <a:solidFill>
                <a:srgbClr val="333333"/>
              </a:solidFill>
              <a:latin typeface="microsoft yahei" panose="020B0503020204020204" pitchFamily="34" charset="-122"/>
              <a:ea typeface="microsoft yahei" panose="020B0503020204020204" pitchFamily="34" charset="-122"/>
            </a:endParaRPr>
          </a:p>
          <a:p>
            <a:pPr latinLnBrk="1"/>
            <a:r>
              <a:rPr lang="zh-CN" altLang="en-US" dirty="0">
                <a:solidFill>
                  <a:srgbClr val="333333"/>
                </a:solidFill>
                <a:latin typeface="宋体" panose="02010600030101010101" pitchFamily="2" charset="-122"/>
                <a:ea typeface="宋体" panose="02010600030101010101" pitchFamily="2" charset="-122"/>
              </a:rPr>
              <a:t> 劳育类：劳育类要求</a:t>
            </a:r>
            <a:r>
              <a:rPr lang="en-US" altLang="zh-CN" dirty="0">
                <a:solidFill>
                  <a:srgbClr val="333333"/>
                </a:solidFill>
                <a:latin typeface="宋体" panose="02010600030101010101" pitchFamily="2" charset="-122"/>
                <a:ea typeface="宋体" panose="02010600030101010101" pitchFamily="2" charset="-122"/>
              </a:rPr>
              <a:t>1</a:t>
            </a:r>
            <a:r>
              <a:rPr lang="zh-CN" altLang="en-US" dirty="0">
                <a:solidFill>
                  <a:srgbClr val="333333"/>
                </a:solidFill>
                <a:latin typeface="宋体" panose="02010600030101010101" pitchFamily="2" charset="-122"/>
                <a:ea typeface="宋体" panose="02010600030101010101" pitchFamily="2" charset="-122"/>
              </a:rPr>
              <a:t>学分，为认定型学分。学生通过修读学校设置的公共劳动平台课程或院系开设的专业实践劳动课程可认定该学分。 </a:t>
            </a:r>
            <a:endParaRPr lang="zh-CN" altLang="en-US" b="0" i="0" dirty="0">
              <a:solidFill>
                <a:srgbClr val="333333"/>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09389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CCA31-DA30-4E8F-9E29-16458F5D55F7}"/>
              </a:ext>
            </a:extLst>
          </p:cNvPr>
          <p:cNvSpPr>
            <a:spLocks noGrp="1"/>
          </p:cNvSpPr>
          <p:nvPr>
            <p:ph type="title"/>
          </p:nvPr>
        </p:nvSpPr>
        <p:spPr>
          <a:xfrm>
            <a:off x="0" y="0"/>
            <a:ext cx="2488676" cy="877291"/>
          </a:xfrm>
        </p:spPr>
        <p:txBody>
          <a:bodyPr/>
          <a:lstStyle/>
          <a:p>
            <a:r>
              <a:rPr lang="zh-CN" altLang="en-US" dirty="0"/>
              <a:t>课堂内外</a:t>
            </a:r>
          </a:p>
        </p:txBody>
      </p:sp>
      <p:pic>
        <p:nvPicPr>
          <p:cNvPr id="4" name="图片 3">
            <a:extLst>
              <a:ext uri="{FF2B5EF4-FFF2-40B4-BE49-F238E27FC236}">
                <a16:creationId xmlns:a16="http://schemas.microsoft.com/office/drawing/2014/main" id="{A7495AA1-FE2D-4979-96F8-35920FF76176}"/>
              </a:ext>
            </a:extLst>
          </p:cNvPr>
          <p:cNvPicPr>
            <a:picLocks noChangeAspect="1"/>
          </p:cNvPicPr>
          <p:nvPr/>
        </p:nvPicPr>
        <p:blipFill>
          <a:blip r:embed="rId3"/>
          <a:stretch>
            <a:fillRect/>
          </a:stretch>
        </p:blipFill>
        <p:spPr>
          <a:xfrm>
            <a:off x="5876995" y="0"/>
            <a:ext cx="5888283" cy="3312159"/>
          </a:xfrm>
          <a:prstGeom prst="rect">
            <a:avLst/>
          </a:prstGeom>
        </p:spPr>
      </p:pic>
      <p:pic>
        <p:nvPicPr>
          <p:cNvPr id="5" name="图片 4">
            <a:extLst>
              <a:ext uri="{FF2B5EF4-FFF2-40B4-BE49-F238E27FC236}">
                <a16:creationId xmlns:a16="http://schemas.microsoft.com/office/drawing/2014/main" id="{1B41A724-0C61-43C2-8F2C-984AB4DB8D11}"/>
              </a:ext>
            </a:extLst>
          </p:cNvPr>
          <p:cNvPicPr>
            <a:picLocks noChangeAspect="1"/>
          </p:cNvPicPr>
          <p:nvPr/>
        </p:nvPicPr>
        <p:blipFill>
          <a:blip r:embed="rId4"/>
          <a:stretch>
            <a:fillRect/>
          </a:stretch>
        </p:blipFill>
        <p:spPr>
          <a:xfrm>
            <a:off x="321077" y="1401870"/>
            <a:ext cx="5372566" cy="4846740"/>
          </a:xfrm>
          <a:prstGeom prst="rect">
            <a:avLst/>
          </a:prstGeom>
        </p:spPr>
      </p:pic>
      <p:pic>
        <p:nvPicPr>
          <p:cNvPr id="6" name="图片 5">
            <a:extLst>
              <a:ext uri="{FF2B5EF4-FFF2-40B4-BE49-F238E27FC236}">
                <a16:creationId xmlns:a16="http://schemas.microsoft.com/office/drawing/2014/main" id="{0EB7089D-7D8F-48A6-A434-B5549F0D329E}"/>
              </a:ext>
            </a:extLst>
          </p:cNvPr>
          <p:cNvPicPr>
            <a:picLocks noChangeAspect="1"/>
          </p:cNvPicPr>
          <p:nvPr/>
        </p:nvPicPr>
        <p:blipFill>
          <a:blip r:embed="rId5"/>
          <a:stretch>
            <a:fillRect/>
          </a:stretch>
        </p:blipFill>
        <p:spPr>
          <a:xfrm>
            <a:off x="5876996" y="3429000"/>
            <a:ext cx="5888283" cy="3312159"/>
          </a:xfrm>
          <a:prstGeom prst="rect">
            <a:avLst/>
          </a:prstGeom>
        </p:spPr>
      </p:pic>
    </p:spTree>
    <p:extLst>
      <p:ext uri="{BB962C8B-B14F-4D97-AF65-F5344CB8AC3E}">
        <p14:creationId xmlns:p14="http://schemas.microsoft.com/office/powerpoint/2010/main" val="191378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6FA793-68BB-4029-8E09-AC1F935E2A1C}"/>
              </a:ext>
            </a:extLst>
          </p:cNvPr>
          <p:cNvSpPr>
            <a:spLocks noGrp="1"/>
          </p:cNvSpPr>
          <p:nvPr>
            <p:ph type="title"/>
          </p:nvPr>
        </p:nvSpPr>
        <p:spPr>
          <a:xfrm>
            <a:off x="0" y="1"/>
            <a:ext cx="5273040" cy="894080"/>
          </a:xfrm>
        </p:spPr>
        <p:txBody>
          <a:bodyPr/>
          <a:lstStyle/>
          <a:p>
            <a:r>
              <a:rPr lang="zh-CN" altLang="en-US" dirty="0"/>
              <a:t>多样化的练习、考核</a:t>
            </a:r>
          </a:p>
        </p:txBody>
      </p:sp>
      <p:sp>
        <p:nvSpPr>
          <p:cNvPr id="5" name="椭圆 4">
            <a:extLst>
              <a:ext uri="{FF2B5EF4-FFF2-40B4-BE49-F238E27FC236}">
                <a16:creationId xmlns:a16="http://schemas.microsoft.com/office/drawing/2014/main" id="{2250BFD1-60C3-4A65-9BA7-33DFBBF4E96D}"/>
              </a:ext>
            </a:extLst>
          </p:cNvPr>
          <p:cNvSpPr/>
          <p:nvPr/>
        </p:nvSpPr>
        <p:spPr>
          <a:xfrm>
            <a:off x="1299208" y="1176020"/>
            <a:ext cx="1226819"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rPr>
              <a:t>单元作业</a:t>
            </a:r>
          </a:p>
        </p:txBody>
      </p:sp>
      <p:sp>
        <p:nvSpPr>
          <p:cNvPr id="6" name="椭圆 5">
            <a:extLst>
              <a:ext uri="{FF2B5EF4-FFF2-40B4-BE49-F238E27FC236}">
                <a16:creationId xmlns:a16="http://schemas.microsoft.com/office/drawing/2014/main" id="{883275F8-7E22-49F5-94A8-95BBF86F7F94}"/>
              </a:ext>
            </a:extLst>
          </p:cNvPr>
          <p:cNvSpPr/>
          <p:nvPr/>
        </p:nvSpPr>
        <p:spPr>
          <a:xfrm>
            <a:off x="1299208" y="2677160"/>
            <a:ext cx="1226819"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rPr>
              <a:t>随堂小测</a:t>
            </a:r>
          </a:p>
        </p:txBody>
      </p:sp>
      <p:sp>
        <p:nvSpPr>
          <p:cNvPr id="7" name="椭圆 6">
            <a:extLst>
              <a:ext uri="{FF2B5EF4-FFF2-40B4-BE49-F238E27FC236}">
                <a16:creationId xmlns:a16="http://schemas.microsoft.com/office/drawing/2014/main" id="{C9C7B728-5574-4CC9-AE75-25FDFF49DEB2}"/>
              </a:ext>
            </a:extLst>
          </p:cNvPr>
          <p:cNvSpPr/>
          <p:nvPr/>
        </p:nvSpPr>
        <p:spPr>
          <a:xfrm>
            <a:off x="7236459" y="1176020"/>
            <a:ext cx="1226819"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rPr>
              <a:t>期中期末</a:t>
            </a:r>
          </a:p>
        </p:txBody>
      </p:sp>
      <p:sp>
        <p:nvSpPr>
          <p:cNvPr id="8" name="椭圆 7">
            <a:extLst>
              <a:ext uri="{FF2B5EF4-FFF2-40B4-BE49-F238E27FC236}">
                <a16:creationId xmlns:a16="http://schemas.microsoft.com/office/drawing/2014/main" id="{D214DA9A-C3F1-4BEC-8B5D-B2FDB0E2DE70}"/>
              </a:ext>
            </a:extLst>
          </p:cNvPr>
          <p:cNvSpPr/>
          <p:nvPr/>
        </p:nvSpPr>
        <p:spPr>
          <a:xfrm>
            <a:off x="4474212" y="3713480"/>
            <a:ext cx="1510376"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rPr>
              <a:t>大作业</a:t>
            </a:r>
          </a:p>
        </p:txBody>
      </p:sp>
      <p:sp>
        <p:nvSpPr>
          <p:cNvPr id="9" name="椭圆 8">
            <a:extLst>
              <a:ext uri="{FF2B5EF4-FFF2-40B4-BE49-F238E27FC236}">
                <a16:creationId xmlns:a16="http://schemas.microsoft.com/office/drawing/2014/main" id="{71BBF85E-E2C6-4BA2-8715-21E3EFD4D8DF}"/>
              </a:ext>
            </a:extLst>
          </p:cNvPr>
          <p:cNvSpPr/>
          <p:nvPr/>
        </p:nvSpPr>
        <p:spPr>
          <a:xfrm>
            <a:off x="7236458" y="4251960"/>
            <a:ext cx="1226819"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rPr>
              <a:t>课程论文</a:t>
            </a:r>
          </a:p>
        </p:txBody>
      </p:sp>
      <p:sp>
        <p:nvSpPr>
          <p:cNvPr id="10" name="椭圆 9">
            <a:extLst>
              <a:ext uri="{FF2B5EF4-FFF2-40B4-BE49-F238E27FC236}">
                <a16:creationId xmlns:a16="http://schemas.microsoft.com/office/drawing/2014/main" id="{970DBF93-69FD-4EAA-BDF0-558CC9BEBB95}"/>
              </a:ext>
            </a:extLst>
          </p:cNvPr>
          <p:cNvSpPr/>
          <p:nvPr/>
        </p:nvSpPr>
        <p:spPr>
          <a:xfrm>
            <a:off x="1360168" y="4292600"/>
            <a:ext cx="1226819"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lumMod val="75000"/>
                    <a:lumOff val="25000"/>
                  </a:schemeClr>
                </a:solidFill>
              </a:rPr>
              <a:t>Pre</a:t>
            </a:r>
            <a:endParaRPr lang="zh-CN" altLang="en-US" sz="2000" b="1" dirty="0">
              <a:solidFill>
                <a:schemeClr val="tx1">
                  <a:lumMod val="75000"/>
                  <a:lumOff val="25000"/>
                </a:schemeClr>
              </a:solidFill>
            </a:endParaRPr>
          </a:p>
        </p:txBody>
      </p:sp>
      <p:sp>
        <p:nvSpPr>
          <p:cNvPr id="11" name="椭圆 10">
            <a:extLst>
              <a:ext uri="{FF2B5EF4-FFF2-40B4-BE49-F238E27FC236}">
                <a16:creationId xmlns:a16="http://schemas.microsoft.com/office/drawing/2014/main" id="{17A8358B-22BD-41A1-9167-4BC192F56822}"/>
              </a:ext>
            </a:extLst>
          </p:cNvPr>
          <p:cNvSpPr/>
          <p:nvPr/>
        </p:nvSpPr>
        <p:spPr>
          <a:xfrm>
            <a:off x="4594860" y="1894839"/>
            <a:ext cx="1226819" cy="1076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chemeClr val="tx1">
                    <a:lumMod val="75000"/>
                    <a:lumOff val="25000"/>
                  </a:schemeClr>
                </a:solidFill>
              </a:rPr>
              <a:t>mooc</a:t>
            </a:r>
            <a:endParaRPr lang="zh-CN" altLang="en-US" sz="2000" b="1" dirty="0">
              <a:solidFill>
                <a:schemeClr val="tx1">
                  <a:lumMod val="75000"/>
                  <a:lumOff val="25000"/>
                </a:schemeClr>
              </a:solidFill>
            </a:endParaRPr>
          </a:p>
        </p:txBody>
      </p:sp>
    </p:spTree>
    <p:extLst>
      <p:ext uri="{BB962C8B-B14F-4D97-AF65-F5344CB8AC3E}">
        <p14:creationId xmlns:p14="http://schemas.microsoft.com/office/powerpoint/2010/main" val="313302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1783913" y="-1293295"/>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EB1DA30-F9C0-4149-BFA1-8559461082CB}"/>
              </a:ext>
            </a:extLst>
          </p:cNvPr>
          <p:cNvSpPr/>
          <p:nvPr/>
        </p:nvSpPr>
        <p:spPr>
          <a:xfrm>
            <a:off x="47332" y="86157"/>
            <a:ext cx="1758462" cy="17584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latin typeface="幼圆" panose="02010509060101010101" pitchFamily="49" charset="-122"/>
                <a:ea typeface="幼圆" panose="02010509060101010101" pitchFamily="49" charset="-122"/>
              </a:rPr>
              <a:t>健</a:t>
            </a:r>
          </a:p>
        </p:txBody>
      </p:sp>
      <p:pic>
        <p:nvPicPr>
          <p:cNvPr id="3" name="图片 2">
            <a:extLst>
              <a:ext uri="{FF2B5EF4-FFF2-40B4-BE49-F238E27FC236}">
                <a16:creationId xmlns:a16="http://schemas.microsoft.com/office/drawing/2014/main" id="{9BF5C8FE-AF22-428A-B611-B2FD8B5BFC8F}"/>
              </a:ext>
            </a:extLst>
          </p:cNvPr>
          <p:cNvPicPr>
            <a:picLocks noChangeAspect="1"/>
          </p:cNvPicPr>
          <p:nvPr/>
        </p:nvPicPr>
        <p:blipFill>
          <a:blip r:embed="rId2"/>
          <a:stretch>
            <a:fillRect/>
          </a:stretch>
        </p:blipFill>
        <p:spPr>
          <a:xfrm>
            <a:off x="5346651" y="412637"/>
            <a:ext cx="6439458" cy="4541914"/>
          </a:xfrm>
          <a:prstGeom prst="rect">
            <a:avLst/>
          </a:prstGeom>
        </p:spPr>
      </p:pic>
      <p:pic>
        <p:nvPicPr>
          <p:cNvPr id="24" name="图片 23">
            <a:extLst>
              <a:ext uri="{FF2B5EF4-FFF2-40B4-BE49-F238E27FC236}">
                <a16:creationId xmlns:a16="http://schemas.microsoft.com/office/drawing/2014/main" id="{00EB6D57-3656-4D04-93C2-BD7E26288DB8}"/>
              </a:ext>
            </a:extLst>
          </p:cNvPr>
          <p:cNvPicPr>
            <a:picLocks noChangeAspect="1"/>
          </p:cNvPicPr>
          <p:nvPr/>
        </p:nvPicPr>
        <p:blipFill>
          <a:blip r:embed="rId3"/>
          <a:stretch>
            <a:fillRect/>
          </a:stretch>
        </p:blipFill>
        <p:spPr>
          <a:xfrm>
            <a:off x="723735" y="3265277"/>
            <a:ext cx="3955123" cy="3101609"/>
          </a:xfrm>
          <a:prstGeom prst="rect">
            <a:avLst/>
          </a:prstGeom>
        </p:spPr>
      </p:pic>
      <p:sp>
        <p:nvSpPr>
          <p:cNvPr id="28" name="椭圆 27">
            <a:extLst>
              <a:ext uri="{FF2B5EF4-FFF2-40B4-BE49-F238E27FC236}">
                <a16:creationId xmlns:a16="http://schemas.microsoft.com/office/drawing/2014/main" id="{618A8D91-6C4B-4679-A18B-DF66604DF35E}"/>
              </a:ext>
            </a:extLst>
          </p:cNvPr>
          <p:cNvSpPr/>
          <p:nvPr/>
        </p:nvSpPr>
        <p:spPr>
          <a:xfrm>
            <a:off x="3114557" y="3265277"/>
            <a:ext cx="721415" cy="72141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a:extLst>
              <a:ext uri="{FF2B5EF4-FFF2-40B4-BE49-F238E27FC236}">
                <a16:creationId xmlns:a16="http://schemas.microsoft.com/office/drawing/2014/main" id="{9AAFDAF5-D0BE-4AF4-B99A-EA4A75C6C026}"/>
              </a:ext>
            </a:extLst>
          </p:cNvPr>
          <p:cNvSpPr/>
          <p:nvPr/>
        </p:nvSpPr>
        <p:spPr>
          <a:xfrm>
            <a:off x="5293187" y="965451"/>
            <a:ext cx="721415" cy="72141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a:extLst>
              <a:ext uri="{FF2B5EF4-FFF2-40B4-BE49-F238E27FC236}">
                <a16:creationId xmlns:a16="http://schemas.microsoft.com/office/drawing/2014/main" id="{CE870534-614F-48E5-A44B-390EFF45BBBF}"/>
              </a:ext>
            </a:extLst>
          </p:cNvPr>
          <p:cNvSpPr/>
          <p:nvPr/>
        </p:nvSpPr>
        <p:spPr>
          <a:xfrm>
            <a:off x="5589080" y="2535125"/>
            <a:ext cx="1787749" cy="1787749"/>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椭圆 37">
            <a:extLst>
              <a:ext uri="{FF2B5EF4-FFF2-40B4-BE49-F238E27FC236}">
                <a16:creationId xmlns:a16="http://schemas.microsoft.com/office/drawing/2014/main" id="{C5365C02-9EAD-4E1D-A0EE-96F6E088FFCE}"/>
              </a:ext>
            </a:extLst>
          </p:cNvPr>
          <p:cNvSpPr/>
          <p:nvPr/>
        </p:nvSpPr>
        <p:spPr>
          <a:xfrm>
            <a:off x="9405146" y="1467943"/>
            <a:ext cx="2173065" cy="217306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288523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3E6B2C0-4369-4424-92E9-20101F423DDD}"/>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E690CD6-92E9-454F-AEA1-6A28E92F2717}"/>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3492968" y="2525018"/>
            <a:ext cx="5206064" cy="1569660"/>
          </a:xfrm>
          <a:prstGeom prst="rect">
            <a:avLst/>
          </a:prstGeom>
          <a:noFill/>
        </p:spPr>
        <p:txBody>
          <a:bodyPr wrap="square" rtlCol="0">
            <a:spAutoFit/>
          </a:bodyPr>
          <a:lstStyle/>
          <a:p>
            <a:pPr algn="ctr"/>
            <a:r>
              <a:rPr lang="en-US" altLang="zh-CN" sz="9600" dirty="0">
                <a:latin typeface="幼圆" panose="02010509060101010101" pitchFamily="49" charset="-122"/>
                <a:ea typeface="幼圆" panose="02010509060101010101" pitchFamily="49" charset="-122"/>
              </a:rPr>
              <a:t>1897</a:t>
            </a:r>
            <a:endParaRPr lang="zh-CN" altLang="en-US" sz="9600" dirty="0">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768727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5D656861-243E-4BF0-BE8B-460F3ABEEBE9}"/>
              </a:ext>
            </a:extLst>
          </p:cNvPr>
          <p:cNvSpPr/>
          <p:nvPr/>
        </p:nvSpPr>
        <p:spPr>
          <a:xfrm>
            <a:off x="-457200" y="-395654"/>
            <a:ext cx="1758462" cy="175846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9FD9915-AC9A-4379-A15B-F13C9990B2E8}"/>
              </a:ext>
            </a:extLst>
          </p:cNvPr>
          <p:cNvSpPr/>
          <p:nvPr/>
        </p:nvSpPr>
        <p:spPr>
          <a:xfrm>
            <a:off x="11335786" y="6092886"/>
            <a:ext cx="1157654" cy="115765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223B75DD-39BC-4E33-914F-B0BAB60E0B7E}"/>
              </a:ext>
            </a:extLst>
          </p:cNvPr>
          <p:cNvGrpSpPr/>
          <p:nvPr/>
        </p:nvGrpSpPr>
        <p:grpSpPr>
          <a:xfrm rot="19524124">
            <a:off x="-1760103" y="6083785"/>
            <a:ext cx="3270738" cy="386862"/>
            <a:chOff x="114300" y="5011615"/>
            <a:chExt cx="3270738" cy="386862"/>
          </a:xfrm>
          <a:solidFill>
            <a:schemeClr val="accent4">
              <a:lumMod val="40000"/>
              <a:lumOff val="60000"/>
            </a:schemeClr>
          </a:solidFill>
        </p:grpSpPr>
        <p:sp>
          <p:nvSpPr>
            <p:cNvPr id="6" name="矩形 5">
              <a:extLst>
                <a:ext uri="{FF2B5EF4-FFF2-40B4-BE49-F238E27FC236}">
                  <a16:creationId xmlns:a16="http://schemas.microsoft.com/office/drawing/2014/main" id="{F9A0B047-9B75-4117-A31C-C5F5C05072B8}"/>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63C88C9-08EC-42AF-A2DA-0894307DD0AB}"/>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55019417-4733-4B6F-85CF-C1104F3B2585}"/>
              </a:ext>
            </a:extLst>
          </p:cNvPr>
          <p:cNvGrpSpPr/>
          <p:nvPr/>
        </p:nvGrpSpPr>
        <p:grpSpPr>
          <a:xfrm rot="19524124">
            <a:off x="-480810" y="5904398"/>
            <a:ext cx="3270738" cy="386862"/>
            <a:chOff x="114300" y="5011615"/>
            <a:chExt cx="3270738" cy="386862"/>
          </a:xfrm>
          <a:solidFill>
            <a:schemeClr val="accent4">
              <a:lumMod val="40000"/>
              <a:lumOff val="60000"/>
            </a:schemeClr>
          </a:solidFill>
        </p:grpSpPr>
        <p:sp>
          <p:nvSpPr>
            <p:cNvPr id="10" name="矩形 9">
              <a:extLst>
                <a:ext uri="{FF2B5EF4-FFF2-40B4-BE49-F238E27FC236}">
                  <a16:creationId xmlns:a16="http://schemas.microsoft.com/office/drawing/2014/main" id="{49334A17-3588-4B17-9DE9-7C7289451EB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5D622F73-BCA9-4746-8BA3-75413F8AFA8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53473FD-41C5-4FDF-A122-3A1D47A7ED7C}"/>
              </a:ext>
            </a:extLst>
          </p:cNvPr>
          <p:cNvGrpSpPr/>
          <p:nvPr/>
        </p:nvGrpSpPr>
        <p:grpSpPr>
          <a:xfrm rot="19524124">
            <a:off x="-1128504" y="6992208"/>
            <a:ext cx="3270738" cy="386862"/>
            <a:chOff x="114300" y="5011615"/>
            <a:chExt cx="3270738" cy="386862"/>
          </a:xfrm>
          <a:solidFill>
            <a:schemeClr val="accent4">
              <a:lumMod val="40000"/>
              <a:lumOff val="60000"/>
            </a:schemeClr>
          </a:solidFill>
        </p:grpSpPr>
        <p:sp>
          <p:nvSpPr>
            <p:cNvPr id="13" name="矩形 12">
              <a:extLst>
                <a:ext uri="{FF2B5EF4-FFF2-40B4-BE49-F238E27FC236}">
                  <a16:creationId xmlns:a16="http://schemas.microsoft.com/office/drawing/2014/main" id="{9E9586A6-A9C5-4327-93BC-3665DD42BADC}"/>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D94DBF6-2754-4B77-9A2D-FA3FDB9E9872}"/>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385C5435-9CC2-4A5F-BC76-4A1ECD254FAA}"/>
              </a:ext>
            </a:extLst>
          </p:cNvPr>
          <p:cNvGrpSpPr/>
          <p:nvPr/>
        </p:nvGrpSpPr>
        <p:grpSpPr>
          <a:xfrm rot="8776854">
            <a:off x="10055669" y="-526733"/>
            <a:ext cx="3270738" cy="386862"/>
            <a:chOff x="114300" y="5011615"/>
            <a:chExt cx="3270738" cy="386862"/>
          </a:xfrm>
          <a:solidFill>
            <a:schemeClr val="accent6">
              <a:lumMod val="20000"/>
              <a:lumOff val="80000"/>
            </a:schemeClr>
          </a:solidFill>
        </p:grpSpPr>
        <p:sp>
          <p:nvSpPr>
            <p:cNvPr id="16" name="矩形 15">
              <a:extLst>
                <a:ext uri="{FF2B5EF4-FFF2-40B4-BE49-F238E27FC236}">
                  <a16:creationId xmlns:a16="http://schemas.microsoft.com/office/drawing/2014/main" id="{5D3F045C-8C00-444B-903E-BAC9B9E7E1E1}"/>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6A41584-ACEB-439F-B816-F2BDDEB994C6}"/>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54C69B1D-5CEE-4C62-9817-F5CA9B59DA7E}"/>
              </a:ext>
            </a:extLst>
          </p:cNvPr>
          <p:cNvGrpSpPr/>
          <p:nvPr/>
        </p:nvGrpSpPr>
        <p:grpSpPr>
          <a:xfrm rot="8776854">
            <a:off x="10915207" y="201948"/>
            <a:ext cx="3270738" cy="386862"/>
            <a:chOff x="114300" y="5011615"/>
            <a:chExt cx="3270738" cy="386862"/>
          </a:xfrm>
          <a:solidFill>
            <a:schemeClr val="accent6">
              <a:lumMod val="20000"/>
              <a:lumOff val="80000"/>
            </a:schemeClr>
          </a:solidFill>
        </p:grpSpPr>
        <p:sp>
          <p:nvSpPr>
            <p:cNvPr id="19" name="矩形 18">
              <a:extLst>
                <a:ext uri="{FF2B5EF4-FFF2-40B4-BE49-F238E27FC236}">
                  <a16:creationId xmlns:a16="http://schemas.microsoft.com/office/drawing/2014/main" id="{740D1896-8590-4C34-AC7E-F0D425429A3D}"/>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73E1-8520-4E3F-B6A6-490F0BF34FBD}"/>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DB37193-2788-41BB-8FD7-719D940B9378}"/>
              </a:ext>
            </a:extLst>
          </p:cNvPr>
          <p:cNvGrpSpPr/>
          <p:nvPr/>
        </p:nvGrpSpPr>
        <p:grpSpPr>
          <a:xfrm rot="8776854">
            <a:off x="10055671" y="64009"/>
            <a:ext cx="3270738" cy="386862"/>
            <a:chOff x="114300" y="5011615"/>
            <a:chExt cx="3270738" cy="386862"/>
          </a:xfrm>
          <a:solidFill>
            <a:schemeClr val="accent6">
              <a:lumMod val="20000"/>
              <a:lumOff val="80000"/>
            </a:schemeClr>
          </a:solidFill>
        </p:grpSpPr>
        <p:sp>
          <p:nvSpPr>
            <p:cNvPr id="22" name="矩形 21">
              <a:extLst>
                <a:ext uri="{FF2B5EF4-FFF2-40B4-BE49-F238E27FC236}">
                  <a16:creationId xmlns:a16="http://schemas.microsoft.com/office/drawing/2014/main" id="{41F86C9F-1A23-4B8B-9710-3CD68E997DD0}"/>
                </a:ext>
              </a:extLst>
            </p:cNvPr>
            <p:cNvSpPr/>
            <p:nvPr/>
          </p:nvSpPr>
          <p:spPr>
            <a:xfrm>
              <a:off x="114300" y="5011615"/>
              <a:ext cx="3042138" cy="38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EDAD177-9815-4237-9CC0-04AA8492CDE8}"/>
                </a:ext>
              </a:extLst>
            </p:cNvPr>
            <p:cNvSpPr/>
            <p:nvPr/>
          </p:nvSpPr>
          <p:spPr>
            <a:xfrm>
              <a:off x="2998176" y="5011615"/>
              <a:ext cx="386862" cy="3868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a:extLst>
              <a:ext uri="{FF2B5EF4-FFF2-40B4-BE49-F238E27FC236}">
                <a16:creationId xmlns:a16="http://schemas.microsoft.com/office/drawing/2014/main" id="{7CA4ADFC-D71A-44A5-9733-5F09E9E868D1}"/>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EC96D30-23BD-4712-A6F5-71DA1E7B90C3}"/>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A623A23-016B-4916-815B-DBCD7D84E59F}"/>
              </a:ext>
            </a:extLst>
          </p:cNvPr>
          <p:cNvSpPr txBox="1"/>
          <p:nvPr/>
        </p:nvSpPr>
        <p:spPr>
          <a:xfrm>
            <a:off x="1814404" y="196022"/>
            <a:ext cx="2572770" cy="369332"/>
          </a:xfrm>
          <a:prstGeom prst="rect">
            <a:avLst/>
          </a:prstGeom>
          <a:noFill/>
        </p:spPr>
        <p:txBody>
          <a:bodyPr wrap="square" rtlCol="0">
            <a:spAutoFit/>
          </a:bodyPr>
          <a:lstStyle/>
          <a:p>
            <a:r>
              <a:rPr lang="en-US" altLang="zh-CN" b="1" dirty="0" err="1"/>
              <a:t>Sqtp</a:t>
            </a:r>
            <a:r>
              <a:rPr lang="zh-CN" altLang="en-US" dirty="0"/>
              <a:t>：大学生素质培训</a:t>
            </a:r>
            <a:endParaRPr lang="en-US" altLang="zh-CN" dirty="0"/>
          </a:p>
        </p:txBody>
      </p:sp>
      <p:sp>
        <p:nvSpPr>
          <p:cNvPr id="3" name="文本框 2">
            <a:extLst>
              <a:ext uri="{FF2B5EF4-FFF2-40B4-BE49-F238E27FC236}">
                <a16:creationId xmlns:a16="http://schemas.microsoft.com/office/drawing/2014/main" id="{2CFD6BAB-7DBF-4724-99B0-8817BFBED84D}"/>
              </a:ext>
            </a:extLst>
          </p:cNvPr>
          <p:cNvSpPr txBox="1"/>
          <p:nvPr/>
        </p:nvSpPr>
        <p:spPr>
          <a:xfrm>
            <a:off x="4990176" y="193990"/>
            <a:ext cx="2456040" cy="369332"/>
          </a:xfrm>
          <a:prstGeom prst="rect">
            <a:avLst/>
          </a:prstGeom>
          <a:noFill/>
        </p:spPr>
        <p:txBody>
          <a:bodyPr wrap="square" rtlCol="0">
            <a:spAutoFit/>
          </a:bodyPr>
          <a:lstStyle/>
          <a:p>
            <a:r>
              <a:rPr lang="en-US" altLang="zh-CN" b="1" dirty="0" err="1"/>
              <a:t>Srtp</a:t>
            </a:r>
            <a:r>
              <a:rPr lang="zh-CN" altLang="en-US" dirty="0"/>
              <a:t>：大学生科研培训</a:t>
            </a:r>
          </a:p>
        </p:txBody>
      </p:sp>
      <p:pic>
        <p:nvPicPr>
          <p:cNvPr id="24" name="图片 23">
            <a:extLst>
              <a:ext uri="{FF2B5EF4-FFF2-40B4-BE49-F238E27FC236}">
                <a16:creationId xmlns:a16="http://schemas.microsoft.com/office/drawing/2014/main" id="{2644A09B-D80E-4389-878B-02E765B07A1A}"/>
              </a:ext>
            </a:extLst>
          </p:cNvPr>
          <p:cNvPicPr>
            <a:picLocks noChangeAspect="1"/>
          </p:cNvPicPr>
          <p:nvPr/>
        </p:nvPicPr>
        <p:blipFill>
          <a:blip r:embed="rId2"/>
          <a:stretch>
            <a:fillRect/>
          </a:stretch>
        </p:blipFill>
        <p:spPr>
          <a:xfrm>
            <a:off x="457030" y="672445"/>
            <a:ext cx="11277940" cy="5245137"/>
          </a:xfrm>
          <a:prstGeom prst="rect">
            <a:avLst/>
          </a:prstGeom>
        </p:spPr>
      </p:pic>
    </p:spTree>
    <p:extLst>
      <p:ext uri="{BB962C8B-B14F-4D97-AF65-F5344CB8AC3E}">
        <p14:creationId xmlns:p14="http://schemas.microsoft.com/office/powerpoint/2010/main" val="48318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60BC5B-AA2D-4BD3-8BEA-FE457B7F85D2}"/>
              </a:ext>
            </a:extLst>
          </p:cNvPr>
          <p:cNvSpPr>
            <a:spLocks noGrp="1"/>
          </p:cNvSpPr>
          <p:nvPr>
            <p:ph type="title"/>
          </p:nvPr>
        </p:nvSpPr>
        <p:spPr>
          <a:xfrm>
            <a:off x="0" y="0"/>
            <a:ext cx="2517743" cy="794371"/>
          </a:xfrm>
        </p:spPr>
        <p:txBody>
          <a:bodyPr/>
          <a:lstStyle/>
          <a:p>
            <a:r>
              <a:rPr lang="zh-CN" altLang="en-US" dirty="0"/>
              <a:t>评奖评优</a:t>
            </a:r>
          </a:p>
        </p:txBody>
      </p:sp>
      <p:pic>
        <p:nvPicPr>
          <p:cNvPr id="4" name="图片 3">
            <a:extLst>
              <a:ext uri="{FF2B5EF4-FFF2-40B4-BE49-F238E27FC236}">
                <a16:creationId xmlns:a16="http://schemas.microsoft.com/office/drawing/2014/main" id="{41CFBE21-9DE3-4157-9D65-F11ADDEDAE24}"/>
              </a:ext>
            </a:extLst>
          </p:cNvPr>
          <p:cNvPicPr>
            <a:picLocks noChangeAspect="1"/>
          </p:cNvPicPr>
          <p:nvPr/>
        </p:nvPicPr>
        <p:blipFill>
          <a:blip r:embed="rId3"/>
          <a:stretch>
            <a:fillRect/>
          </a:stretch>
        </p:blipFill>
        <p:spPr>
          <a:xfrm>
            <a:off x="844701" y="794371"/>
            <a:ext cx="10502597" cy="5427320"/>
          </a:xfrm>
          <a:prstGeom prst="rect">
            <a:avLst/>
          </a:prstGeom>
        </p:spPr>
      </p:pic>
    </p:spTree>
    <p:extLst>
      <p:ext uri="{BB962C8B-B14F-4D97-AF65-F5344CB8AC3E}">
        <p14:creationId xmlns:p14="http://schemas.microsoft.com/office/powerpoint/2010/main" val="439122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BFFF9A-284A-4024-9AA8-FF07ED836444}"/>
              </a:ext>
            </a:extLst>
          </p:cNvPr>
          <p:cNvSpPr>
            <a:spLocks noGrp="1"/>
          </p:cNvSpPr>
          <p:nvPr>
            <p:ph type="title"/>
          </p:nvPr>
        </p:nvSpPr>
        <p:spPr>
          <a:xfrm>
            <a:off x="-15240" y="39705"/>
            <a:ext cx="2428502" cy="662782"/>
          </a:xfrm>
        </p:spPr>
        <p:txBody>
          <a:bodyPr>
            <a:normAutofit fontScale="90000"/>
          </a:bodyPr>
          <a:lstStyle/>
          <a:p>
            <a:r>
              <a:rPr lang="zh-CN" altLang="en-US" dirty="0"/>
              <a:t>竺院组织</a:t>
            </a:r>
          </a:p>
        </p:txBody>
      </p:sp>
      <p:sp>
        <p:nvSpPr>
          <p:cNvPr id="4" name="矩形 3">
            <a:extLst>
              <a:ext uri="{FF2B5EF4-FFF2-40B4-BE49-F238E27FC236}">
                <a16:creationId xmlns:a16="http://schemas.microsoft.com/office/drawing/2014/main" id="{9671A89E-4CB9-4C7E-A61E-65FC7C889966}"/>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8723AA5-D083-4B80-BEE2-F89C87D6C12A}"/>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218" name="Picture 2" descr="图片">
            <a:extLst>
              <a:ext uri="{FF2B5EF4-FFF2-40B4-BE49-F238E27FC236}">
                <a16:creationId xmlns:a16="http://schemas.microsoft.com/office/drawing/2014/main" id="{F3C13FCC-FC25-4413-8E33-7A67C37CA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694" y="2261975"/>
            <a:ext cx="1728504" cy="17285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图片">
            <a:extLst>
              <a:ext uri="{FF2B5EF4-FFF2-40B4-BE49-F238E27FC236}">
                <a16:creationId xmlns:a16="http://schemas.microsoft.com/office/drawing/2014/main" id="{E4D25274-65E6-4222-8301-BB74FC61D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66" y="423177"/>
            <a:ext cx="1611159" cy="161115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图片">
            <a:extLst>
              <a:ext uri="{FF2B5EF4-FFF2-40B4-BE49-F238E27FC236}">
                <a16:creationId xmlns:a16="http://schemas.microsoft.com/office/drawing/2014/main" id="{35B95761-A5F5-4117-88C3-9C5C59496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763" y="4695625"/>
            <a:ext cx="2124501" cy="21245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图片">
            <a:extLst>
              <a:ext uri="{FF2B5EF4-FFF2-40B4-BE49-F238E27FC236}">
                <a16:creationId xmlns:a16="http://schemas.microsoft.com/office/drawing/2014/main" id="{FDB25886-4799-4E2D-B651-9CD47C84D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9891" y="2432994"/>
            <a:ext cx="2124502" cy="212450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图片">
            <a:extLst>
              <a:ext uri="{FF2B5EF4-FFF2-40B4-BE49-F238E27FC236}">
                <a16:creationId xmlns:a16="http://schemas.microsoft.com/office/drawing/2014/main" id="{CA15713A-2AD6-40F9-B89D-AA710ABA30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4021" y="99100"/>
            <a:ext cx="2256243" cy="225624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图片">
            <a:extLst>
              <a:ext uri="{FF2B5EF4-FFF2-40B4-BE49-F238E27FC236}">
                <a16:creationId xmlns:a16="http://schemas.microsoft.com/office/drawing/2014/main" id="{5F35EDD9-848B-45BC-A071-9431BACFC4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695" y="4285665"/>
            <a:ext cx="2124502" cy="212450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图片">
            <a:extLst>
              <a:ext uri="{FF2B5EF4-FFF2-40B4-BE49-F238E27FC236}">
                <a16:creationId xmlns:a16="http://schemas.microsoft.com/office/drawing/2014/main" id="{FD1F0579-2F6E-4E67-93C9-A0E38DF245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4401" y="216828"/>
            <a:ext cx="2124502" cy="2124502"/>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图片">
            <a:extLst>
              <a:ext uri="{FF2B5EF4-FFF2-40B4-BE49-F238E27FC236}">
                <a16:creationId xmlns:a16="http://schemas.microsoft.com/office/drawing/2014/main" id="{D1D828A5-754E-4F96-B921-07EF16DDF0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4401" y="2492972"/>
            <a:ext cx="2124502" cy="2124502"/>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图片">
            <a:extLst>
              <a:ext uri="{FF2B5EF4-FFF2-40B4-BE49-F238E27FC236}">
                <a16:creationId xmlns:a16="http://schemas.microsoft.com/office/drawing/2014/main" id="{EEBEA6DB-F66F-46B3-BE6B-367ABDE82C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7967" y="4617474"/>
            <a:ext cx="2124501" cy="212450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8947DB03-BDCF-4187-9929-F6F24A442660}"/>
              </a:ext>
            </a:extLst>
          </p:cNvPr>
          <p:cNvSpPr/>
          <p:nvPr/>
        </p:nvSpPr>
        <p:spPr>
          <a:xfrm>
            <a:off x="31907" y="806213"/>
            <a:ext cx="3527407" cy="646331"/>
          </a:xfrm>
          <a:prstGeom prst="rect">
            <a:avLst/>
          </a:prstGeom>
        </p:spPr>
        <p:txBody>
          <a:bodyPr wrap="square">
            <a:spAutoFit/>
          </a:bodyPr>
          <a:lstStyle/>
          <a:p>
            <a:r>
              <a:rPr lang="zh-CN" altLang="en-US" dirty="0">
                <a:hlinkClick r:id="rId11"/>
              </a:rPr>
              <a:t>迎新 </a:t>
            </a:r>
            <a:r>
              <a:rPr lang="en-US" altLang="zh-CN" dirty="0">
                <a:hlinkClick r:id="rId11"/>
              </a:rPr>
              <a:t>| </a:t>
            </a:r>
            <a:r>
              <a:rPr lang="zh-CN" altLang="en-US" dirty="0">
                <a:hlinkClick r:id="rId11"/>
              </a:rPr>
              <a:t>萌新们看过来！竺院学生组织开始纳新啦！ </a:t>
            </a:r>
            <a:r>
              <a:rPr lang="en-US" altLang="zh-CN" dirty="0">
                <a:hlinkClick r:id="rId11"/>
              </a:rPr>
              <a:t>(qq.com)</a:t>
            </a:r>
            <a:endParaRPr lang="zh-CN" altLang="en-US" dirty="0"/>
          </a:p>
        </p:txBody>
      </p:sp>
      <p:pic>
        <p:nvPicPr>
          <p:cNvPr id="7" name="图片 6">
            <a:extLst>
              <a:ext uri="{FF2B5EF4-FFF2-40B4-BE49-F238E27FC236}">
                <a16:creationId xmlns:a16="http://schemas.microsoft.com/office/drawing/2014/main" id="{1FD1E03D-C65A-477D-83A3-16FE899C282A}"/>
              </a:ext>
            </a:extLst>
          </p:cNvPr>
          <p:cNvPicPr>
            <a:picLocks noChangeAspect="1"/>
          </p:cNvPicPr>
          <p:nvPr/>
        </p:nvPicPr>
        <p:blipFill>
          <a:blip r:embed="rId12"/>
          <a:stretch>
            <a:fillRect/>
          </a:stretch>
        </p:blipFill>
        <p:spPr>
          <a:xfrm>
            <a:off x="226960" y="1497758"/>
            <a:ext cx="2423370" cy="5136325"/>
          </a:xfrm>
          <a:prstGeom prst="rect">
            <a:avLst/>
          </a:prstGeom>
        </p:spPr>
      </p:pic>
    </p:spTree>
    <p:extLst>
      <p:ext uri="{BB962C8B-B14F-4D97-AF65-F5344CB8AC3E}">
        <p14:creationId xmlns:p14="http://schemas.microsoft.com/office/powerpoint/2010/main" val="36285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ED6407-AC75-45FE-B634-F836619CDC12}"/>
              </a:ext>
            </a:extLst>
          </p:cNvPr>
          <p:cNvSpPr>
            <a:spLocks noGrp="1"/>
          </p:cNvSpPr>
          <p:nvPr>
            <p:ph type="title"/>
          </p:nvPr>
        </p:nvSpPr>
        <p:spPr>
          <a:xfrm>
            <a:off x="0" y="39705"/>
            <a:ext cx="10515600" cy="761574"/>
          </a:xfrm>
        </p:spPr>
        <p:txBody>
          <a:bodyPr/>
          <a:lstStyle/>
          <a:p>
            <a:r>
              <a:rPr lang="zh-CN" altLang="en-US" dirty="0"/>
              <a:t>百团大战</a:t>
            </a:r>
          </a:p>
        </p:txBody>
      </p:sp>
      <p:sp>
        <p:nvSpPr>
          <p:cNvPr id="4" name="矩形 3">
            <a:extLst>
              <a:ext uri="{FF2B5EF4-FFF2-40B4-BE49-F238E27FC236}">
                <a16:creationId xmlns:a16="http://schemas.microsoft.com/office/drawing/2014/main" id="{8BBA2B16-DE4D-4856-8954-2F1E46E8E900}"/>
              </a:ext>
            </a:extLst>
          </p:cNvPr>
          <p:cNvSpPr/>
          <p:nvPr/>
        </p:nvSpPr>
        <p:spPr>
          <a:xfrm>
            <a:off x="0" y="6858000"/>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BAFCE5A-99C3-42CC-A0C7-7277689FDF6C}"/>
              </a:ext>
            </a:extLst>
          </p:cNvPr>
          <p:cNvSpPr/>
          <p:nvPr/>
        </p:nvSpPr>
        <p:spPr>
          <a:xfrm>
            <a:off x="-15240" y="-6818264"/>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42" name="Picture 2" descr="图片">
            <a:extLst>
              <a:ext uri="{FF2B5EF4-FFF2-40B4-BE49-F238E27FC236}">
                <a16:creationId xmlns:a16="http://schemas.microsoft.com/office/drawing/2014/main" id="{3B27DB3F-10DE-44FB-91C5-434882FA8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310" y="4492726"/>
            <a:ext cx="2523490" cy="2123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图片">
            <a:extLst>
              <a:ext uri="{FF2B5EF4-FFF2-40B4-BE49-F238E27FC236}">
                <a16:creationId xmlns:a16="http://schemas.microsoft.com/office/drawing/2014/main" id="{2E6803F2-9306-4B0B-A16A-98D0B2176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850" y="0"/>
            <a:ext cx="640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52D1B5D0-D217-495A-9271-3D42B2E5438F}"/>
              </a:ext>
            </a:extLst>
          </p:cNvPr>
          <p:cNvPicPr>
            <a:picLocks noChangeAspect="1"/>
          </p:cNvPicPr>
          <p:nvPr/>
        </p:nvPicPr>
        <p:blipFill>
          <a:blip r:embed="rId4"/>
          <a:stretch>
            <a:fillRect/>
          </a:stretch>
        </p:blipFill>
        <p:spPr>
          <a:xfrm>
            <a:off x="784472" y="819535"/>
            <a:ext cx="4473328" cy="3330229"/>
          </a:xfrm>
          <a:prstGeom prst="rect">
            <a:avLst/>
          </a:prstGeom>
        </p:spPr>
      </p:pic>
    </p:spTree>
    <p:extLst>
      <p:ext uri="{BB962C8B-B14F-4D97-AF65-F5344CB8AC3E}">
        <p14:creationId xmlns:p14="http://schemas.microsoft.com/office/powerpoint/2010/main" val="1855921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F3C726-A9FB-4121-B4E9-F389D0D5A167}"/>
              </a:ext>
            </a:extLst>
          </p:cNvPr>
          <p:cNvSpPr>
            <a:spLocks noGrp="1"/>
          </p:cNvSpPr>
          <p:nvPr>
            <p:ph type="title"/>
          </p:nvPr>
        </p:nvSpPr>
        <p:spPr>
          <a:xfrm>
            <a:off x="0" y="0"/>
            <a:ext cx="10515600" cy="1325563"/>
          </a:xfrm>
        </p:spPr>
        <p:txBody>
          <a:bodyPr/>
          <a:lstStyle/>
          <a:p>
            <a:r>
              <a:rPr lang="zh-CN" altLang="en-US" dirty="0"/>
              <a:t>一些实用的公众号、帖子</a:t>
            </a:r>
            <a:r>
              <a:rPr lang="en-US" altLang="zh-CN" dirty="0" err="1"/>
              <a:t>balabala</a:t>
            </a:r>
            <a:r>
              <a:rPr lang="en-US" altLang="zh-CN" dirty="0"/>
              <a:t>……</a:t>
            </a:r>
            <a:endParaRPr lang="zh-CN" altLang="en-US" dirty="0"/>
          </a:p>
        </p:txBody>
      </p:sp>
    </p:spTree>
    <p:extLst>
      <p:ext uri="{BB962C8B-B14F-4D97-AF65-F5344CB8AC3E}">
        <p14:creationId xmlns:p14="http://schemas.microsoft.com/office/powerpoint/2010/main" val="1430730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11C028D-D7CA-4ADE-993A-F72FC706A3AD}"/>
              </a:ext>
            </a:extLst>
          </p:cNvPr>
          <p:cNvSpPr>
            <a:spLocks noGrp="1"/>
          </p:cNvSpPr>
          <p:nvPr>
            <p:ph type="title"/>
          </p:nvPr>
        </p:nvSpPr>
        <p:spPr>
          <a:xfrm>
            <a:off x="3463925" y="1678305"/>
            <a:ext cx="5264150" cy="1750695"/>
          </a:xfrm>
        </p:spPr>
        <p:txBody>
          <a:bodyPr/>
          <a:lstStyle/>
          <a:p>
            <a:r>
              <a:rPr lang="zh-CN" altLang="en-US" dirty="0">
                <a:latin typeface="幼圆" panose="02010509060101010101" pitchFamily="49" charset="-122"/>
                <a:ea typeface="幼圆" panose="02010509060101010101" pitchFamily="49" charset="-122"/>
              </a:rPr>
              <a:t>祝大家</a:t>
            </a:r>
            <a:br>
              <a:rPr lang="en-US" altLang="zh-CN" dirty="0">
                <a:latin typeface="幼圆" panose="02010509060101010101" pitchFamily="49" charset="-122"/>
                <a:ea typeface="幼圆" panose="02010509060101010101" pitchFamily="49" charset="-122"/>
              </a:rPr>
            </a:br>
            <a:r>
              <a:rPr lang="zh-CN" altLang="en-US" dirty="0">
                <a:latin typeface="幼圆" panose="02010509060101010101" pitchFamily="49" charset="-122"/>
                <a:ea typeface="幼圆" panose="02010509060101010101" pitchFamily="49" charset="-122"/>
              </a:rPr>
              <a:t>开学愉快！！！</a:t>
            </a:r>
          </a:p>
        </p:txBody>
      </p:sp>
    </p:spTree>
    <p:extLst>
      <p:ext uri="{BB962C8B-B14F-4D97-AF65-F5344CB8AC3E}">
        <p14:creationId xmlns:p14="http://schemas.microsoft.com/office/powerpoint/2010/main" val="1961170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7993846-9449-4210-BE9A-DFB5C75744D8}"/>
              </a:ext>
            </a:extLst>
          </p:cNvPr>
          <p:cNvSpPr/>
          <p:nvPr/>
        </p:nvSpPr>
        <p:spPr>
          <a:xfrm>
            <a:off x="6808785" y="1609090"/>
            <a:ext cx="3895091" cy="181991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8A6958DF-1731-4B02-AAD3-3858C558082A}"/>
              </a:ext>
            </a:extLst>
          </p:cNvPr>
          <p:cNvSpPr/>
          <p:nvPr/>
        </p:nvSpPr>
        <p:spPr>
          <a:xfrm>
            <a:off x="1615439" y="1609090"/>
            <a:ext cx="3895091" cy="434213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ADB80E94-BE94-475B-BA38-4EC2138D2FBF}"/>
              </a:ext>
            </a:extLst>
          </p:cNvPr>
          <p:cNvSpPr/>
          <p:nvPr/>
        </p:nvSpPr>
        <p:spPr>
          <a:xfrm>
            <a:off x="6808785" y="297180"/>
            <a:ext cx="3895091" cy="11811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9F25FB0F-34B0-4677-BBC9-630611931849}"/>
              </a:ext>
            </a:extLst>
          </p:cNvPr>
          <p:cNvSpPr/>
          <p:nvPr/>
        </p:nvSpPr>
        <p:spPr>
          <a:xfrm>
            <a:off x="1615439" y="297180"/>
            <a:ext cx="3895091" cy="11811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825306" y="1609090"/>
            <a:ext cx="3475355" cy="3152775"/>
          </a:xfrm>
          <a:prstGeom prst="rect">
            <a:avLst/>
          </a:prstGeom>
          <a:noFill/>
        </p:spPr>
        <p:txBody>
          <a:bodyPr wrap="none" lIns="90000" tIns="46800" rIns="90000" bIns="46800" rtlCol="0" anchor="ctr" anchorCtr="0"/>
          <a:lstStyle/>
          <a:p>
            <a:pPr algn="ctr" fontAlgn="auto">
              <a:lnSpc>
                <a:spcPct val="150000"/>
              </a:lnSpc>
            </a:pPr>
            <a:r>
              <a:rPr lang="zh-CN" altLang="en-US" sz="4400" dirty="0"/>
              <a:t>班委</a:t>
            </a:r>
          </a:p>
          <a:p>
            <a:pPr algn="ctr" fontAlgn="auto">
              <a:lnSpc>
                <a:spcPct val="150000"/>
              </a:lnSpc>
            </a:pPr>
            <a:r>
              <a:rPr lang="zh-CN" altLang="en-US" sz="2800" dirty="0"/>
              <a:t>班长（副团支书）</a:t>
            </a:r>
          </a:p>
          <a:p>
            <a:pPr algn="ctr" fontAlgn="auto">
              <a:lnSpc>
                <a:spcPct val="150000"/>
              </a:lnSpc>
            </a:pPr>
            <a:r>
              <a:rPr lang="zh-CN" altLang="en-US" sz="2800" dirty="0"/>
              <a:t>副班长</a:t>
            </a:r>
          </a:p>
          <a:p>
            <a:pPr algn="ctr" fontAlgn="auto">
              <a:lnSpc>
                <a:spcPct val="150000"/>
              </a:lnSpc>
            </a:pPr>
            <a:r>
              <a:rPr lang="zh-CN" altLang="en-US" sz="2800" dirty="0"/>
              <a:t>学习委员</a:t>
            </a:r>
          </a:p>
          <a:p>
            <a:pPr algn="ctr" fontAlgn="auto">
              <a:lnSpc>
                <a:spcPct val="150000"/>
              </a:lnSpc>
            </a:pPr>
            <a:r>
              <a:rPr lang="zh-CN" altLang="en-US" sz="2800" dirty="0"/>
              <a:t>生活委员</a:t>
            </a:r>
          </a:p>
          <a:p>
            <a:pPr algn="ctr" fontAlgn="auto">
              <a:lnSpc>
                <a:spcPct val="150000"/>
              </a:lnSpc>
            </a:pPr>
            <a:r>
              <a:rPr lang="zh-CN" altLang="en-US" sz="2800" dirty="0"/>
              <a:t>文体委员</a:t>
            </a:r>
          </a:p>
          <a:p>
            <a:pPr algn="ctr" fontAlgn="auto">
              <a:lnSpc>
                <a:spcPct val="150000"/>
              </a:lnSpc>
            </a:pPr>
            <a:r>
              <a:rPr lang="zh-CN" altLang="en-US" sz="2800" dirty="0"/>
              <a:t>心理委员（一男一女）</a:t>
            </a:r>
          </a:p>
          <a:p>
            <a:pPr algn="ctr" fontAlgn="auto">
              <a:lnSpc>
                <a:spcPct val="150000"/>
              </a:lnSpc>
            </a:pPr>
            <a:r>
              <a:rPr lang="zh-CN" altLang="en-US" sz="2800" dirty="0"/>
              <a:t>青志委员</a:t>
            </a:r>
          </a:p>
        </p:txBody>
      </p:sp>
      <p:sp>
        <p:nvSpPr>
          <p:cNvPr id="4" name="文本框 3"/>
          <p:cNvSpPr txBox="1"/>
          <p:nvPr/>
        </p:nvSpPr>
        <p:spPr>
          <a:xfrm>
            <a:off x="7856217" y="158750"/>
            <a:ext cx="1800225" cy="3432175"/>
          </a:xfrm>
          <a:prstGeom prst="rect">
            <a:avLst/>
          </a:prstGeom>
          <a:noFill/>
        </p:spPr>
        <p:txBody>
          <a:bodyPr wrap="none" lIns="90000" tIns="46800" rIns="90000" bIns="46800" rtlCol="0" anchor="ctr" anchorCtr="0">
            <a:normAutofit/>
          </a:bodyPr>
          <a:lstStyle/>
          <a:p>
            <a:pPr algn="ctr" fontAlgn="auto">
              <a:lnSpc>
                <a:spcPct val="150000"/>
              </a:lnSpc>
            </a:pPr>
            <a:r>
              <a:rPr lang="zh-CN" altLang="en-US" sz="4400" dirty="0"/>
              <a:t>团委</a:t>
            </a:r>
          </a:p>
          <a:p>
            <a:pPr algn="ctr" fontAlgn="auto">
              <a:lnSpc>
                <a:spcPct val="150000"/>
              </a:lnSpc>
            </a:pPr>
            <a:r>
              <a:rPr lang="zh-CN" altLang="en-US" sz="2800" dirty="0"/>
              <a:t>团支书</a:t>
            </a:r>
          </a:p>
          <a:p>
            <a:pPr algn="ctr" fontAlgn="auto">
              <a:lnSpc>
                <a:spcPct val="150000"/>
              </a:lnSpc>
            </a:pPr>
            <a:r>
              <a:rPr lang="zh-CN" altLang="en-US" sz="2800" dirty="0"/>
              <a:t>组织委员</a:t>
            </a:r>
          </a:p>
          <a:p>
            <a:pPr algn="ctr" fontAlgn="auto">
              <a:lnSpc>
                <a:spcPct val="150000"/>
              </a:lnSpc>
            </a:pPr>
            <a:r>
              <a:rPr lang="zh-CN" altLang="en-US" sz="2800" dirty="0"/>
              <a:t>宣传委员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51"/>
          <p:cNvSpPr txBox="1"/>
          <p:nvPr/>
        </p:nvSpPr>
        <p:spPr>
          <a:xfrm>
            <a:off x="325987" y="266104"/>
            <a:ext cx="6684645" cy="1322070"/>
          </a:xfrm>
          <a:prstGeom prst="rect">
            <a:avLst/>
          </a:prstGeom>
          <a:noFill/>
        </p:spPr>
        <p:txBody>
          <a:bodyPr wrap="square" rtlCol="0">
            <a:spAutoFit/>
          </a:bodyPr>
          <a:lstStyle/>
          <a:p>
            <a:r>
              <a:rPr lang="zh-CN" altLang="en-US" sz="8000" b="1" dirty="0">
                <a:solidFill>
                  <a:schemeClr val="tx1">
                    <a:lumMod val="85000"/>
                    <a:lumOff val="15000"/>
                  </a:schemeClr>
                </a:solidFill>
                <a:latin typeface="幼圆" panose="02010509060101010101" pitchFamily="49" charset="-122"/>
                <a:ea typeface="幼圆" panose="02010509060101010101" pitchFamily="49" charset="-122"/>
              </a:rPr>
              <a:t>自由提问时间</a:t>
            </a:r>
          </a:p>
        </p:txBody>
      </p:sp>
      <p:pic>
        <p:nvPicPr>
          <p:cNvPr id="12292" name="Picture 4" descr="https://pic1.zhimg.com/80/v2-c9185143b1fa2cb3752986242c5ff388_720w.webp">
            <a:extLst>
              <a:ext uri="{FF2B5EF4-FFF2-40B4-BE49-F238E27FC236}">
                <a16:creationId xmlns:a16="http://schemas.microsoft.com/office/drawing/2014/main" id="{5D0A4CC4-11FB-4ADC-BF84-5F9D2F0D7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028" y="2237531"/>
            <a:ext cx="4106850" cy="4132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C520FF2-F133-4399-84D2-BE3C48911402}"/>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F333CF9-84ED-4FA7-892F-9DA329D88CCD}"/>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3492968" y="2525018"/>
            <a:ext cx="5206064" cy="1569660"/>
          </a:xfrm>
          <a:prstGeom prst="rect">
            <a:avLst/>
          </a:prstGeom>
          <a:noFill/>
        </p:spPr>
        <p:txBody>
          <a:bodyPr wrap="square" rtlCol="0">
            <a:spAutoFit/>
          </a:bodyPr>
          <a:lstStyle/>
          <a:p>
            <a:r>
              <a:rPr lang="zh-CN" altLang="en-US" sz="9600" dirty="0">
                <a:latin typeface="幼圆" panose="02010509060101010101" pitchFamily="49" charset="-122"/>
                <a:ea typeface="幼圆" panose="02010509060101010101" pitchFamily="49" charset="-122"/>
              </a:rPr>
              <a:t>竺老二问</a:t>
            </a:r>
          </a:p>
        </p:txBody>
      </p:sp>
    </p:spTree>
    <p:extLst>
      <p:ext uri="{BB962C8B-B14F-4D97-AF65-F5344CB8AC3E}">
        <p14:creationId xmlns:p14="http://schemas.microsoft.com/office/powerpoint/2010/main" val="342523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65E5437-4EDA-428A-94E2-ADCBCB290289}"/>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786389B-D74F-4D73-A53F-8856C5756B06}"/>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3492968" y="2525018"/>
            <a:ext cx="5206064" cy="1569660"/>
          </a:xfrm>
          <a:prstGeom prst="rect">
            <a:avLst/>
          </a:prstGeom>
          <a:noFill/>
        </p:spPr>
        <p:txBody>
          <a:bodyPr wrap="square" rtlCol="0">
            <a:spAutoFit/>
          </a:bodyPr>
          <a:lstStyle/>
          <a:p>
            <a:r>
              <a:rPr lang="en-US" altLang="zh-CN" sz="9600" dirty="0">
                <a:latin typeface="幼圆" panose="02010509060101010101" pitchFamily="49" charset="-122"/>
                <a:ea typeface="幼圆" panose="02010509060101010101" pitchFamily="49" charset="-122"/>
              </a:rPr>
              <a:t>98</a:t>
            </a:r>
            <a:r>
              <a:rPr lang="zh-CN" altLang="en-US" sz="9600" dirty="0">
                <a:latin typeface="幼圆" panose="02010509060101010101" pitchFamily="49" charset="-122"/>
                <a:ea typeface="幼圆" panose="02010509060101010101" pitchFamily="49" charset="-122"/>
              </a:rPr>
              <a:t>，朵朵</a:t>
            </a:r>
          </a:p>
        </p:txBody>
      </p:sp>
    </p:spTree>
    <p:extLst>
      <p:ext uri="{BB962C8B-B14F-4D97-AF65-F5344CB8AC3E}">
        <p14:creationId xmlns:p14="http://schemas.microsoft.com/office/powerpoint/2010/main" val="40351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6DFE102-D05E-4B13-A56F-005FAAD9403B}"/>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E00BCFF-C5CE-40AD-B2C3-EE3B4C2FAA54}"/>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3492968" y="2525018"/>
            <a:ext cx="5206064" cy="1569660"/>
          </a:xfrm>
          <a:prstGeom prst="rect">
            <a:avLst/>
          </a:prstGeom>
          <a:noFill/>
        </p:spPr>
        <p:txBody>
          <a:bodyPr wrap="square" rtlCol="0">
            <a:spAutoFit/>
          </a:bodyPr>
          <a:lstStyle/>
          <a:p>
            <a:pPr algn="ctr"/>
            <a:r>
              <a:rPr lang="zh-CN" altLang="en-US" sz="9600" dirty="0">
                <a:latin typeface="幼圆" panose="02010509060101010101" pitchFamily="49" charset="-122"/>
                <a:ea typeface="幼圆" panose="02010509060101010101" pitchFamily="49" charset="-122"/>
              </a:rPr>
              <a:t>三本</a:t>
            </a:r>
          </a:p>
        </p:txBody>
      </p:sp>
    </p:spTree>
    <p:extLst>
      <p:ext uri="{BB962C8B-B14F-4D97-AF65-F5344CB8AC3E}">
        <p14:creationId xmlns:p14="http://schemas.microsoft.com/office/powerpoint/2010/main" val="301876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D627873-8258-488F-89D6-C62A8554323D}"/>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5ABDDE4-4E64-4286-8245-A64CAA3B20D5}"/>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1689534" y="2525018"/>
            <a:ext cx="8843411" cy="1569660"/>
          </a:xfrm>
          <a:prstGeom prst="rect">
            <a:avLst/>
          </a:prstGeom>
          <a:noFill/>
        </p:spPr>
        <p:txBody>
          <a:bodyPr wrap="square" rtlCol="0">
            <a:spAutoFit/>
          </a:bodyPr>
          <a:lstStyle/>
          <a:p>
            <a:r>
              <a:rPr lang="zh-CN" altLang="en-US" sz="9600" dirty="0">
                <a:latin typeface="幼圆" panose="02010509060101010101" pitchFamily="49" charset="-122"/>
                <a:ea typeface="幼圆" panose="02010509060101010101" pitchFamily="49" charset="-122"/>
              </a:rPr>
              <a:t>三墩镇人民公园</a:t>
            </a:r>
          </a:p>
        </p:txBody>
      </p:sp>
    </p:spTree>
    <p:extLst>
      <p:ext uri="{BB962C8B-B14F-4D97-AF65-F5344CB8AC3E}">
        <p14:creationId xmlns:p14="http://schemas.microsoft.com/office/powerpoint/2010/main" val="3099718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图片">
            <a:extLst>
              <a:ext uri="{FF2B5EF4-FFF2-40B4-BE49-F238E27FC236}">
                <a16:creationId xmlns:a16="http://schemas.microsoft.com/office/drawing/2014/main" id="{42049711-1D70-4D9E-B782-F82626029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70" y="4264503"/>
            <a:ext cx="3424376" cy="259349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8E5DB315-D5CD-4E68-BC6E-85451DE02ED3}"/>
              </a:ext>
            </a:extLst>
          </p:cNvPr>
          <p:cNvSpPr/>
          <p:nvPr/>
        </p:nvSpPr>
        <p:spPr>
          <a:xfrm>
            <a:off x="0" y="3309848"/>
            <a:ext cx="12192000" cy="68397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27AF3D1-AEDD-492C-B30F-CBBAFE0BEE08}"/>
              </a:ext>
            </a:extLst>
          </p:cNvPr>
          <p:cNvSpPr/>
          <p:nvPr/>
        </p:nvSpPr>
        <p:spPr>
          <a:xfrm>
            <a:off x="0" y="-3430487"/>
            <a:ext cx="12192000" cy="68397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528EC1F1-C194-4EEE-96B3-58070CB890FA}"/>
              </a:ext>
            </a:extLst>
          </p:cNvPr>
          <p:cNvSpPr txBox="1"/>
          <p:nvPr/>
        </p:nvSpPr>
        <p:spPr>
          <a:xfrm>
            <a:off x="0" y="2553936"/>
            <a:ext cx="12496799" cy="1569660"/>
          </a:xfrm>
          <a:prstGeom prst="rect">
            <a:avLst/>
          </a:prstGeom>
          <a:noFill/>
        </p:spPr>
        <p:txBody>
          <a:bodyPr wrap="square" rtlCol="0">
            <a:spAutoFit/>
          </a:bodyPr>
          <a:lstStyle/>
          <a:p>
            <a:r>
              <a:rPr lang="zh-CN" altLang="en-US" sz="9600" dirty="0">
                <a:latin typeface="幼圆" panose="02010509060101010101" pitchFamily="49" charset="-122"/>
                <a:ea typeface="幼圆" panose="02010509060101010101" pitchFamily="49" charset="-122"/>
              </a:rPr>
              <a:t>小龟、小白、宝宝巴士</a:t>
            </a:r>
          </a:p>
        </p:txBody>
      </p:sp>
    </p:spTree>
    <p:extLst>
      <p:ext uri="{BB962C8B-B14F-4D97-AF65-F5344CB8AC3E}">
        <p14:creationId xmlns:p14="http://schemas.microsoft.com/office/powerpoint/2010/main" val="84805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10389</TotalTime>
  <Words>772</Words>
  <Application>Microsoft Office PowerPoint</Application>
  <PresentationFormat>宽屏</PresentationFormat>
  <Paragraphs>183</Paragraphs>
  <Slides>47</Slides>
  <Notes>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47</vt:i4>
      </vt:variant>
    </vt:vector>
  </HeadingPairs>
  <TitlesOfParts>
    <vt:vector size="56" baseType="lpstr">
      <vt:lpstr>等线</vt:lpstr>
      <vt:lpstr>等线 Light</vt:lpstr>
      <vt:lpstr>宋体</vt:lpstr>
      <vt:lpstr>微软雅黑</vt:lpstr>
      <vt:lpstr>微软雅黑</vt:lpstr>
      <vt:lpstr>幼圆</vt:lpstr>
      <vt:lpstr>Arial</vt:lpstr>
      <vt:lpstr>Arial Black</vt:lpstr>
      <vt:lpstr>Office 主题​​</vt:lpstr>
      <vt:lpstr>2023紫金港速通计划</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图书馆</vt:lpstr>
      <vt:lpstr>专业培养</vt:lpstr>
      <vt:lpstr>PowerPoint 演示文稿</vt:lpstr>
      <vt:lpstr>PowerPoint 演示文稿</vt:lpstr>
      <vt:lpstr>课堂内外</vt:lpstr>
      <vt:lpstr>多样化的练习、考核</vt:lpstr>
      <vt:lpstr>PowerPoint 演示文稿</vt:lpstr>
      <vt:lpstr>PowerPoint 演示文稿</vt:lpstr>
      <vt:lpstr>评奖评优</vt:lpstr>
      <vt:lpstr>竺院组织</vt:lpstr>
      <vt:lpstr>百团大战</vt:lpstr>
      <vt:lpstr>一些实用的公众号、帖子balabala……</vt:lpstr>
      <vt:lpstr>祝大家 开学愉快！！！</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建树 李</cp:lastModifiedBy>
  <cp:revision>82</cp:revision>
  <dcterms:created xsi:type="dcterms:W3CDTF">2023-07-07T09:06:15Z</dcterms:created>
  <dcterms:modified xsi:type="dcterms:W3CDTF">2024-05-31T12:20:15Z</dcterms:modified>
</cp:coreProperties>
</file>